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06" r:id="rId3"/>
    <p:sldId id="308" r:id="rId4"/>
    <p:sldId id="338" r:id="rId5"/>
    <p:sldId id="313" r:id="rId6"/>
    <p:sldId id="314" r:id="rId7"/>
    <p:sldId id="315" r:id="rId8"/>
    <p:sldId id="316" r:id="rId9"/>
    <p:sldId id="317" r:id="rId10"/>
    <p:sldId id="319" r:id="rId11"/>
    <p:sldId id="320" r:id="rId12"/>
    <p:sldId id="321" r:id="rId13"/>
    <p:sldId id="322" r:id="rId14"/>
    <p:sldId id="323" r:id="rId15"/>
    <p:sldId id="311" r:id="rId16"/>
    <p:sldId id="302" r:id="rId17"/>
    <p:sldId id="324" r:id="rId18"/>
    <p:sldId id="325" r:id="rId19"/>
    <p:sldId id="326" r:id="rId20"/>
    <p:sldId id="327" r:id="rId21"/>
    <p:sldId id="329" r:id="rId22"/>
    <p:sldId id="332" r:id="rId23"/>
    <p:sldId id="333" r:id="rId24"/>
    <p:sldId id="334" r:id="rId25"/>
    <p:sldId id="339" r:id="rId26"/>
    <p:sldId id="331" r:id="rId27"/>
    <p:sldId id="336" r:id="rId28"/>
    <p:sldId id="337" r:id="rId29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CC"/>
    <a:srgbClr val="66FFFF"/>
    <a:srgbClr val="FFFF00"/>
    <a:srgbClr val="CC00CC"/>
    <a:srgbClr val="FFFF99"/>
    <a:srgbClr val="FFFFFF"/>
    <a:srgbClr val="FF3300"/>
    <a:srgbClr val="CC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10" autoAdjust="0"/>
    <p:restoredTop sz="94660" autoAdjust="0"/>
  </p:normalViewPr>
  <p:slideViewPr>
    <p:cSldViewPr>
      <p:cViewPr>
        <p:scale>
          <a:sx n="100" d="100"/>
          <a:sy n="100" d="100"/>
        </p:scale>
        <p:origin x="-576" y="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6E5DC-621D-4B81-853C-DD81835EA629}" type="datetimeFigureOut">
              <a:rPr lang="pt-BR" smtClean="0"/>
              <a:pPr/>
              <a:t>22/02/2016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1C60C-A08F-446D-9A77-698DBB8033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9A9C31-217F-4A41-BA57-5BA3BB1B6649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E7317-252A-4B44-974A-E795051CF4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EDD8E-3007-49AF-BBE7-6E80861D573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67B93-1A48-4C0A-98FF-36DF4A6A6C2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20B7303-7FEB-4D5C-9A1D-67D332F1437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7626E-545E-40CB-A3F1-B9370BD4219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9511D-D7D2-4A91-AB06-52083C7BEC4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676E5-7CAF-4A6F-B334-D9BF5C377F0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611B0-50FD-42F1-9A16-5A7DA6BC5DF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CB820-792F-471B-9BE0-1710D57B3B2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26618-8EA4-4E92-BF0F-F7025342733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A55A1-0CEF-46AC-9AC0-EF07C087748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AFC62-12A4-43D5-B611-3A122145CED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217557-898A-41A3-9A2E-70061B1F2CF0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graphicFrame>
        <p:nvGraphicFramePr>
          <p:cNvPr id="2071" name="Group 23"/>
          <p:cNvGraphicFramePr>
            <a:graphicFrameLocks noGrp="1"/>
          </p:cNvGraphicFramePr>
          <p:nvPr/>
        </p:nvGraphicFramePr>
        <p:xfrm>
          <a:off x="251520" y="1412776"/>
          <a:ext cx="8642350" cy="977900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4889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PLANO ANUAL DE AUDITORIAS – PAA / SUBCONT</a:t>
                      </a:r>
                      <a:endParaRPr kumimoji="0" 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EXERCÍCIO 2016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779912" y="2654416"/>
            <a:ext cx="482453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pt-BR" sz="1100" b="1" dirty="0" smtClean="0">
                <a:latin typeface="Arial" pitchFamily="34" charset="0"/>
                <a:cs typeface="Arial" pitchFamily="34" charset="0"/>
              </a:rPr>
              <a:t>Paulo César Hartung Gomes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100" b="1" i="1" dirty="0" smtClean="0">
                <a:latin typeface="Arial" pitchFamily="34" charset="0"/>
                <a:cs typeface="Arial" pitchFamily="34" charset="0"/>
              </a:rPr>
              <a:t>Governador do Estado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100" dirty="0" smtClean="0">
                <a:latin typeface="Arial" pitchFamily="34" charset="0"/>
                <a:cs typeface="Arial" pitchFamily="34" charset="0"/>
              </a:rPr>
              <a:t>  </a:t>
            </a:r>
          </a:p>
          <a:p>
            <a:pPr algn="just"/>
            <a:r>
              <a:rPr lang="pt-BR" sz="1100" b="1" dirty="0" smtClean="0">
                <a:latin typeface="Arial" pitchFamily="34" charset="0"/>
                <a:cs typeface="Arial" pitchFamily="34" charset="0"/>
              </a:rPr>
              <a:t>Marcelo Barbosa de Castro </a:t>
            </a:r>
            <a:r>
              <a:rPr lang="pt-BR" sz="1100" b="1" dirty="0" err="1" smtClean="0">
                <a:latin typeface="Arial" pitchFamily="34" charset="0"/>
                <a:cs typeface="Arial" pitchFamily="34" charset="0"/>
              </a:rPr>
              <a:t>Zenkner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100" b="1" i="1" dirty="0" smtClean="0">
                <a:latin typeface="Arial" pitchFamily="34" charset="0"/>
                <a:cs typeface="Arial" pitchFamily="34" charset="0"/>
              </a:rPr>
              <a:t>Secretário de Estado de Controle e Transparência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1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pt-BR" sz="1100" b="1" dirty="0" smtClean="0">
                <a:latin typeface="Arial" pitchFamily="34" charset="0"/>
                <a:cs typeface="Arial" pitchFamily="34" charset="0"/>
              </a:rPr>
              <a:t> Simony Pedrini Nunes </a:t>
            </a:r>
            <a:r>
              <a:rPr lang="pt-BR" sz="1100" b="1" dirty="0" err="1" smtClean="0">
                <a:latin typeface="Arial" pitchFamily="34" charset="0"/>
                <a:cs typeface="Arial" pitchFamily="34" charset="0"/>
              </a:rPr>
              <a:t>Rátis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100" b="1" i="1" dirty="0" smtClean="0">
                <a:latin typeface="Arial" pitchFamily="34" charset="0"/>
                <a:cs typeface="Arial" pitchFamily="34" charset="0"/>
              </a:rPr>
              <a:t> Subsecretária de Estado de Controle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1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pt-BR" sz="1100" b="1" dirty="0" smtClean="0">
                <a:latin typeface="Arial" pitchFamily="34" charset="0"/>
                <a:cs typeface="Arial" pitchFamily="34" charset="0"/>
              </a:rPr>
              <a:t>Luiz Fernando Mendonça Alves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100" b="1" i="1" dirty="0" smtClean="0">
                <a:latin typeface="Arial" pitchFamily="34" charset="0"/>
                <a:cs typeface="Arial" pitchFamily="34" charset="0"/>
              </a:rPr>
              <a:t>Subsecretário de Estado da Transparência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100" i="1" dirty="0" smtClean="0">
                <a:latin typeface="Arial" pitchFamily="34" charset="0"/>
                <a:cs typeface="Arial" pitchFamily="34" charset="0"/>
              </a:rPr>
              <a:t> 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100" b="1" dirty="0" smtClean="0">
                <a:latin typeface="Arial" pitchFamily="34" charset="0"/>
                <a:cs typeface="Arial" pitchFamily="34" charset="0"/>
              </a:rPr>
              <a:t>Marcelo Martins </a:t>
            </a:r>
            <a:r>
              <a:rPr lang="pt-BR" sz="1100" b="1" dirty="0" err="1" smtClean="0">
                <a:latin typeface="Arial" pitchFamily="34" charset="0"/>
                <a:cs typeface="Arial" pitchFamily="34" charset="0"/>
              </a:rPr>
              <a:t>Altoé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 hangingPunct="0"/>
            <a:r>
              <a:rPr lang="pt-BR" sz="1100" b="1" i="1" dirty="0" smtClean="0">
                <a:latin typeface="Arial" pitchFamily="34" charset="0"/>
                <a:cs typeface="Arial" pitchFamily="34" charset="0"/>
              </a:rPr>
              <a:t>Subsecretário de Estado de Integridade Governamental e Empresarial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 hangingPunct="0"/>
            <a:r>
              <a:rPr lang="pt-BR" sz="1100" b="1" i="1" dirty="0" smtClean="0">
                <a:latin typeface="Arial" pitchFamily="34" charset="0"/>
                <a:cs typeface="Arial" pitchFamily="34" charset="0"/>
              </a:rPr>
              <a:t> 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100" b="1" dirty="0" smtClean="0">
                <a:latin typeface="Arial" pitchFamily="34" charset="0"/>
                <a:cs typeface="Arial" pitchFamily="34" charset="0"/>
              </a:rPr>
              <a:t>Sócrates de Souza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100" b="1" i="1" dirty="0" smtClean="0">
                <a:latin typeface="Arial" pitchFamily="34" charset="0"/>
                <a:cs typeface="Arial" pitchFamily="34" charset="0"/>
              </a:rPr>
              <a:t>Corregedor Geral do Estado</a:t>
            </a: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100" dirty="0" smtClean="0">
                <a:latin typeface="Calibri Light" pitchFamily="34" charset="0"/>
              </a:rPr>
              <a:t> </a:t>
            </a:r>
          </a:p>
          <a:p>
            <a:pPr algn="l" eaLnBrk="0" hangingPunct="0"/>
            <a:endParaRPr lang="pt-BR" dirty="0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188" y="1484313"/>
            <a:ext cx="8137525" cy="576262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4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PLANO ANUAL DE AUDITORIAS – EXERCÍCIO </a:t>
            </a:r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2016</a:t>
            </a:r>
            <a:endParaRPr lang="pt-BR" sz="2200" b="1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Rectangle 7"/>
          <p:cNvSpPr>
            <a:spLocks noChangeAspect="1" noChangeArrowheads="1"/>
          </p:cNvSpPr>
          <p:nvPr/>
        </p:nvSpPr>
        <p:spPr bwMode="auto">
          <a:xfrm>
            <a:off x="2700338" y="2276475"/>
            <a:ext cx="5976118" cy="367280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457200" indent="-457200">
              <a:lnSpc>
                <a:spcPct val="150000"/>
              </a:lnSpc>
              <a:buAutoNum type="arabicPeriod" startAt="2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Monitorar as recomendações resultantes de auditorias realizadas nos Órgãos/Entidades, </a:t>
            </a:r>
          </a:p>
          <a:p>
            <a:pPr marL="457200" indent="-457200"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nos exercícios de 2014 e 2015;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611188" y="2349500"/>
            <a:ext cx="1873250" cy="3599780"/>
          </a:xfrm>
          <a:prstGeom prst="rightArrowCallout">
            <a:avLst>
              <a:gd name="adj1" fmla="val 53814"/>
              <a:gd name="adj2" fmla="val 5381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vert="wordArtVert" wrap="square" anchor="ctr"/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ESTRATÉGIA DE</a:t>
            </a:r>
          </a:p>
          <a:p>
            <a:r>
              <a:rPr lang="pt-BR" sz="2000" b="1" dirty="0" smtClean="0">
                <a:solidFill>
                  <a:srgbClr val="FFFF00"/>
                </a:solidFill>
              </a:rPr>
              <a:t>ATUAÇÃO</a:t>
            </a:r>
            <a:endParaRPr lang="pt-B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188" y="1484313"/>
            <a:ext cx="8137525" cy="576262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4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PLANO ANUAL DE AUDITORIAS – EXERCÍCIO </a:t>
            </a:r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2016</a:t>
            </a:r>
            <a:endParaRPr lang="pt-BR" sz="2200" b="1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Rectangle 7"/>
          <p:cNvSpPr>
            <a:spLocks noChangeAspect="1" noChangeArrowheads="1"/>
          </p:cNvSpPr>
          <p:nvPr/>
        </p:nvSpPr>
        <p:spPr bwMode="auto">
          <a:xfrm>
            <a:off x="2700338" y="2276475"/>
            <a:ext cx="5976118" cy="367280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457200" indent="-457200"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		Auxiliar o Órgão/Entidade auditado a efetivar as ações de controle necessárias ao atendimento das recomendações constantes dos Relatórios de Auditoria e que não foram atendidos;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611188" y="2349500"/>
            <a:ext cx="1873250" cy="3599780"/>
          </a:xfrm>
          <a:prstGeom prst="rightArrowCallout">
            <a:avLst>
              <a:gd name="adj1" fmla="val 53814"/>
              <a:gd name="adj2" fmla="val 5381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vert="wordArtVert" wrap="square" anchor="ctr"/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ESTRATÉGIA DE</a:t>
            </a:r>
          </a:p>
          <a:p>
            <a:r>
              <a:rPr lang="pt-BR" sz="2000" b="1" dirty="0" smtClean="0">
                <a:solidFill>
                  <a:srgbClr val="FFFF00"/>
                </a:solidFill>
              </a:rPr>
              <a:t>ATUAÇÃO</a:t>
            </a:r>
            <a:endParaRPr lang="pt-B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188" y="1484313"/>
            <a:ext cx="8137525" cy="576262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4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PLANO ANUAL DE AUDITORIAS – EXERCÍCIO </a:t>
            </a:r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2016</a:t>
            </a:r>
            <a:endParaRPr lang="pt-BR" sz="2200" b="1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Rectangle 7"/>
          <p:cNvSpPr>
            <a:spLocks noChangeAspect="1" noChangeArrowheads="1"/>
          </p:cNvSpPr>
          <p:nvPr/>
        </p:nvSpPr>
        <p:spPr bwMode="auto">
          <a:xfrm>
            <a:off x="2700338" y="2276475"/>
            <a:ext cx="5976118" cy="367280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457200" indent="-457200"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4.		Atuar por demanda, em parceria com o Órgão/Entidade auditado, buscando soluções para as deficiências de controle existentes na instituição;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611188" y="2349500"/>
            <a:ext cx="1873250" cy="3599780"/>
          </a:xfrm>
          <a:prstGeom prst="rightArrowCallout">
            <a:avLst>
              <a:gd name="adj1" fmla="val 53814"/>
              <a:gd name="adj2" fmla="val 5381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vert="wordArtVert" wrap="square" anchor="ctr"/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ESTRATÉGIA DE</a:t>
            </a:r>
          </a:p>
          <a:p>
            <a:r>
              <a:rPr lang="pt-BR" sz="2000" b="1" dirty="0" smtClean="0">
                <a:solidFill>
                  <a:srgbClr val="FFFF00"/>
                </a:solidFill>
              </a:rPr>
              <a:t>ATUAÇÃO</a:t>
            </a:r>
            <a:endParaRPr lang="pt-B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188" y="1484313"/>
            <a:ext cx="8137525" cy="576262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4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PLANO ANUAL DE AUDITORIAS – EXERCÍCIO </a:t>
            </a:r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2016</a:t>
            </a:r>
            <a:endParaRPr lang="pt-BR" sz="2200" b="1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Rectangle 7"/>
          <p:cNvSpPr>
            <a:spLocks noChangeAspect="1" noChangeArrowheads="1"/>
          </p:cNvSpPr>
          <p:nvPr/>
        </p:nvSpPr>
        <p:spPr bwMode="auto">
          <a:xfrm>
            <a:off x="2699792" y="2276872"/>
            <a:ext cx="5976664" cy="367280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457200" indent="-457200"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5.		Elaborar normativos técnicos, padronizando ações e procedimentos de controles que deverão ser adotados por todos os Órgãos/Entidades do Poder Executivo Estadual;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611188" y="2349500"/>
            <a:ext cx="1873250" cy="3599780"/>
          </a:xfrm>
          <a:prstGeom prst="rightArrowCallout">
            <a:avLst>
              <a:gd name="adj1" fmla="val 53814"/>
              <a:gd name="adj2" fmla="val 5381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vert="wordArtVert" wrap="square" anchor="ctr"/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ESTRATÉGIA DE</a:t>
            </a:r>
          </a:p>
          <a:p>
            <a:r>
              <a:rPr lang="pt-BR" sz="2000" b="1" dirty="0" smtClean="0">
                <a:solidFill>
                  <a:srgbClr val="FFFF00"/>
                </a:solidFill>
              </a:rPr>
              <a:t>ATUAÇÃO</a:t>
            </a:r>
            <a:endParaRPr lang="pt-B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188" y="1484313"/>
            <a:ext cx="8137525" cy="576262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4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PLANO ANUAL DE AUDITORIAS – EXERCÍCIO </a:t>
            </a:r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2016</a:t>
            </a:r>
            <a:endParaRPr lang="pt-BR" sz="2200" b="1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Rectangle 7"/>
          <p:cNvSpPr>
            <a:spLocks noChangeAspect="1" noChangeArrowheads="1"/>
          </p:cNvSpPr>
          <p:nvPr/>
        </p:nvSpPr>
        <p:spPr bwMode="auto">
          <a:xfrm>
            <a:off x="2700338" y="2276475"/>
            <a:ext cx="6048126" cy="367280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457200" indent="-457200"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6.		Acompanhar o andamento de projetos relevantes em fase de implementação e/ou em funcionamento;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611188" y="2349500"/>
            <a:ext cx="1873250" cy="3599780"/>
          </a:xfrm>
          <a:prstGeom prst="rightArrowCallout">
            <a:avLst>
              <a:gd name="adj1" fmla="val 53814"/>
              <a:gd name="adj2" fmla="val 5381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vert="wordArtVert" wrap="square" anchor="ctr"/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ESTRATÉGIA DE</a:t>
            </a:r>
          </a:p>
          <a:p>
            <a:r>
              <a:rPr lang="pt-BR" sz="2000" b="1" dirty="0" smtClean="0">
                <a:solidFill>
                  <a:srgbClr val="FFFF00"/>
                </a:solidFill>
              </a:rPr>
              <a:t>ATUAÇÃO</a:t>
            </a:r>
            <a:endParaRPr lang="pt-B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188" y="1628800"/>
            <a:ext cx="8137276" cy="864096"/>
          </a:xfrm>
          <a:prstGeom prst="downArrowCallout">
            <a:avLst>
              <a:gd name="adj1" fmla="val 254509"/>
              <a:gd name="adj2" fmla="val 254509"/>
              <a:gd name="adj3" fmla="val 16667"/>
              <a:gd name="adj4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CRITÉRIOS ADOTADOS PARA DEFINIÇÃO DOS TRABALHOS</a:t>
            </a:r>
            <a:r>
              <a:rPr lang="pt-BR" sz="1900" dirty="0">
                <a:solidFill>
                  <a:schemeClr val="accent1">
                    <a:lumMod val="90000"/>
                  </a:schemeClr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83568" y="2996952"/>
            <a:ext cx="8064500" cy="252095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A programação das auditorias foi dimensionada de acordo com o quantitativo de auditores disponíveis </a:t>
            </a:r>
          </a:p>
          <a:p>
            <a:pPr marL="342900" indent="-342900"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para o trabalho externo.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403648" y="1340768"/>
            <a:ext cx="6840538" cy="720080"/>
          </a:xfrm>
          <a:prstGeom prst="rect">
            <a:avLst/>
          </a:prstGeom>
          <a:gradFill rotWithShape="1">
            <a:gsLst>
              <a:gs pos="0">
                <a:srgbClr val="CCECFF">
                  <a:gamma/>
                  <a:shade val="46275"/>
                  <a:invGamma/>
                </a:srgbClr>
              </a:gs>
              <a:gs pos="50000">
                <a:srgbClr val="CCECFF"/>
              </a:gs>
              <a:gs pos="100000">
                <a:srgbClr val="CCE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EQUIPE </a:t>
            </a:r>
            <a:r>
              <a:rPr lang="pt-BR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TÉCNICA - SUBCONT</a:t>
            </a:r>
            <a:r>
              <a:rPr lang="pt-BR" sz="3200" dirty="0" smtClean="0">
                <a:latin typeface="Arial Black" pitchFamily="34" charset="0"/>
              </a:rPr>
              <a:t> </a:t>
            </a:r>
            <a:endParaRPr lang="pt-BR" sz="3200" dirty="0">
              <a:latin typeface="Arial Black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403648" y="2276873"/>
            <a:ext cx="6769100" cy="432048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14  A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U D I T O R E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S farão auditoria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475656" y="3068960"/>
            <a:ext cx="6768752" cy="504056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18 AUDITORES farão trabalho interno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475656" y="3933056"/>
            <a:ext cx="6769100" cy="72008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1 AUDITOR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em situação especial 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(licença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médica)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403648" y="5013177"/>
            <a:ext cx="6768752" cy="72008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05 SERVIDORES atuam na área técnica 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 não são auditores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188" y="1484784"/>
            <a:ext cx="8137276" cy="864096"/>
          </a:xfrm>
          <a:prstGeom prst="downArrowCallout">
            <a:avLst>
              <a:gd name="adj1" fmla="val 254509"/>
              <a:gd name="adj2" fmla="val 254509"/>
              <a:gd name="adj3" fmla="val 16667"/>
              <a:gd name="adj4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CRITÉRIOS ADOTADOS PARA DEFINIÇÃO DOS TRABALHOS</a:t>
            </a:r>
            <a:r>
              <a:rPr lang="pt-BR" sz="1900" dirty="0">
                <a:solidFill>
                  <a:schemeClr val="accent1">
                    <a:lumMod val="90000"/>
                  </a:schemeClr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11560" y="2564904"/>
            <a:ext cx="8136508" cy="316835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2. O PAA-SUBCONT/2016 foi elaborado de acordo com a análise de risco 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Órgãos/Entidades.</a:t>
            </a:r>
          </a:p>
          <a:p>
            <a:pPr>
              <a:lnSpc>
                <a:spcPct val="1500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A análise de riscos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utilizou os critérios de Materialidade, relevância e criticidade.</a:t>
            </a:r>
          </a:p>
          <a:p>
            <a:pPr>
              <a:lnSpc>
                <a:spcPct val="1500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Cada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órgão/entidade recebeu nota, entre 1 e 5: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1 (risco baixo);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5 (risco elevado).</a:t>
            </a:r>
          </a:p>
          <a:p>
            <a:pPr>
              <a:lnSpc>
                <a:spcPct val="150000"/>
              </a:lnSpc>
            </a:pP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188" y="1628800"/>
            <a:ext cx="8137276" cy="864096"/>
          </a:xfrm>
          <a:prstGeom prst="downArrowCallout">
            <a:avLst>
              <a:gd name="adj1" fmla="val 254509"/>
              <a:gd name="adj2" fmla="val 254509"/>
              <a:gd name="adj3" fmla="val 16667"/>
              <a:gd name="adj4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CRITÉRIOS ADOTADOS PARA DEFINIÇÃO DOS TRABALHOS</a:t>
            </a:r>
            <a:r>
              <a:rPr lang="pt-BR" sz="1900" dirty="0">
                <a:solidFill>
                  <a:schemeClr val="accent1">
                    <a:lumMod val="90000"/>
                  </a:schemeClr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83568" y="2996952"/>
            <a:ext cx="8064896" cy="2880320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3. Após a análise, os Órgãos/Entidades foram classificados </a:t>
            </a:r>
          </a:p>
          <a:p>
            <a:pPr>
              <a:lnSpc>
                <a:spcPct val="1500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em três níveis de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Risco : 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Nível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menor risco (50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% dos órgãos/entidades); 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Nível B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risco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médio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(30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% dos órgãos/entidades); e 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Nível C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– maior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risco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(20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% dos órgãos/entidades).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188" y="1628800"/>
            <a:ext cx="8137276" cy="864096"/>
          </a:xfrm>
          <a:prstGeom prst="downArrowCallout">
            <a:avLst>
              <a:gd name="adj1" fmla="val 254509"/>
              <a:gd name="adj2" fmla="val 254509"/>
              <a:gd name="adj3" fmla="val 16667"/>
              <a:gd name="adj4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CRITÉRIOS ADOTADOS PARA DEFINIÇÃO DOS TRABALHOS</a:t>
            </a:r>
            <a:r>
              <a:rPr lang="pt-BR" sz="1900" dirty="0">
                <a:solidFill>
                  <a:schemeClr val="accent1">
                    <a:lumMod val="90000"/>
                  </a:schemeClr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55576" y="2636912"/>
            <a:ext cx="8064896" cy="3240360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4. Distribuição do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total de horas disponíveis para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auditorias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: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50%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- Auditorias programadas;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30%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- Auditorias Especiais e demandas extraordinárias da Governadoria e dos Órgãos de Controle;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20%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- Monitoramentos de auditorias realizadas nos exercícios de 2014 e 2015.</a:t>
            </a:r>
          </a:p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11188" y="1628800"/>
            <a:ext cx="8137525" cy="1008112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4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PLANO ANUAL DE AUDITORIAS </a:t>
            </a:r>
            <a:r>
              <a:rPr lang="pt-B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– EXERCÍCIO </a:t>
            </a:r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2016</a:t>
            </a:r>
            <a:endParaRPr lang="pt-BR" sz="2200" b="1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84213" y="2780928"/>
            <a:ext cx="7992243" cy="1152128"/>
          </a:xfrm>
          <a:prstGeom prst="downArrowCallout">
            <a:avLst>
              <a:gd name="adj1" fmla="val 147332"/>
              <a:gd name="adj2" fmla="val 147332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FINALIDADES E COMPETÊNCIAS ESTABELECIDAS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55650" y="4221088"/>
            <a:ext cx="3889375" cy="1368152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shade val="46275"/>
                  <a:invGamma/>
                </a:srgbClr>
              </a:gs>
              <a:gs pos="50000">
                <a:srgbClr val="99CCFF"/>
              </a:gs>
              <a:gs pos="100000">
                <a:srgbClr val="99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2400" b="1" i="1" dirty="0">
                <a:latin typeface="Arial" pitchFamily="34" charset="0"/>
                <a:cs typeface="Arial" pitchFamily="34" charset="0"/>
              </a:rPr>
              <a:t>Constituição Estadual</a:t>
            </a:r>
          </a:p>
          <a:p>
            <a:r>
              <a:rPr lang="pt-BR" sz="2400" b="1" i="1" dirty="0">
                <a:latin typeface="Arial" pitchFamily="34" charset="0"/>
                <a:cs typeface="Arial" pitchFamily="34" charset="0"/>
              </a:rPr>
              <a:t> art. 76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3" name="Rectangle 12"/>
          <p:cNvSpPr>
            <a:spLocks noChangeAspect="1" noChangeArrowheads="1"/>
          </p:cNvSpPr>
          <p:nvPr/>
        </p:nvSpPr>
        <p:spPr bwMode="auto">
          <a:xfrm>
            <a:off x="4787900" y="4221088"/>
            <a:ext cx="3888556" cy="1368152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shade val="46275"/>
                  <a:invGamma/>
                </a:srgbClr>
              </a:gs>
              <a:gs pos="50000">
                <a:srgbClr val="99CCFF"/>
              </a:gs>
              <a:gs pos="100000">
                <a:srgbClr val="99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2400" b="1" i="1" dirty="0">
                <a:latin typeface="Arial" pitchFamily="34" charset="0"/>
                <a:cs typeface="Arial" pitchFamily="34" charset="0"/>
              </a:rPr>
              <a:t>Lei Complementar </a:t>
            </a:r>
          </a:p>
          <a:p>
            <a:r>
              <a:rPr lang="pt-BR" sz="2400" b="1" i="1" dirty="0">
                <a:latin typeface="Arial" pitchFamily="34" charset="0"/>
                <a:cs typeface="Arial" pitchFamily="34" charset="0"/>
              </a:rPr>
              <a:t>nº </a:t>
            </a:r>
            <a:r>
              <a:rPr lang="pt-BR" sz="2400" b="1" i="1" dirty="0" smtClean="0">
                <a:latin typeface="Arial" pitchFamily="34" charset="0"/>
                <a:cs typeface="Arial" pitchFamily="34" charset="0"/>
              </a:rPr>
              <a:t>478/2009 art</a:t>
            </a:r>
            <a:r>
              <a:rPr lang="pt-BR" sz="2400" b="1" i="1" dirty="0">
                <a:latin typeface="Arial" pitchFamily="34" charset="0"/>
                <a:cs typeface="Arial" pitchFamily="34" charset="0"/>
              </a:rPr>
              <a:t>. 3º e 4º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188" y="1628800"/>
            <a:ext cx="8137276" cy="864096"/>
          </a:xfrm>
          <a:prstGeom prst="downArrowCallout">
            <a:avLst>
              <a:gd name="adj1" fmla="val 254509"/>
              <a:gd name="adj2" fmla="val 254509"/>
              <a:gd name="adj3" fmla="val 16667"/>
              <a:gd name="adj4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CRITÉRIOS ADOTADOS PARA DEFINIÇÃO DOS TRABALHOS</a:t>
            </a:r>
            <a:r>
              <a:rPr lang="pt-BR" sz="1900" dirty="0">
                <a:solidFill>
                  <a:schemeClr val="accent1">
                    <a:lumMod val="90000"/>
                  </a:schemeClr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827584" y="2924944"/>
            <a:ext cx="7992888" cy="1944216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5. A previsão de tempo médio despendido por auditoria é de 320 horas, o que corresponde a, aproximadamente, 20 dias úteis, considerando uma equipe formada por dois auditores.</a:t>
            </a:r>
          </a:p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03648" y="1340768"/>
            <a:ext cx="6840760" cy="648072"/>
          </a:xfrm>
          <a:prstGeom prst="rect">
            <a:avLst/>
          </a:prstGeom>
          <a:gradFill rotWithShape="1">
            <a:gsLst>
              <a:gs pos="0">
                <a:srgbClr val="CCECFF">
                  <a:gamma/>
                  <a:shade val="46275"/>
                  <a:invGamma/>
                </a:srgbClr>
              </a:gs>
              <a:gs pos="50000">
                <a:srgbClr val="CCECFF"/>
              </a:gs>
              <a:gs pos="100000">
                <a:srgbClr val="CCE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66FF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r>
              <a:rPr lang="pt-BR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Demonstração das horas disponíveis e</a:t>
            </a:r>
          </a:p>
          <a:p>
            <a:r>
              <a:rPr lang="pt-BR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 Previsão de Número de Auditorias</a:t>
            </a:r>
            <a:endParaRPr lang="pt-BR" sz="2000" dirty="0">
              <a:latin typeface="Arial Black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524000" y="2204863"/>
          <a:ext cx="6648400" cy="3744415"/>
        </p:xfrm>
        <a:graphic>
          <a:graphicData uri="http://schemas.openxmlformats.org/drawingml/2006/table">
            <a:tbl>
              <a:tblPr/>
              <a:tblGrid>
                <a:gridCol w="5721495"/>
                <a:gridCol w="926905"/>
              </a:tblGrid>
              <a:tr h="21697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 dirty="0">
                          <a:latin typeface="Arial Black"/>
                          <a:ea typeface="Times New Roman"/>
                          <a:cs typeface="Arial"/>
                        </a:rPr>
                        <a:t>Orçamento de Horas</a:t>
                      </a:r>
                      <a:endParaRPr lang="pt-BR" sz="700" dirty="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  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Dias/Horas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 dirty="0">
                          <a:latin typeface="Arial"/>
                          <a:ea typeface="Times New Roman"/>
                        </a:rPr>
                        <a:t>1. Total de Dias</a:t>
                      </a:r>
                      <a:endParaRPr lang="pt-BR" sz="700" dirty="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365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 dirty="0">
                          <a:latin typeface="Arial"/>
                          <a:ea typeface="Times New Roman"/>
                        </a:rPr>
                        <a:t>2. Dias não disponíveis</a:t>
                      </a:r>
                      <a:endParaRPr lang="pt-BR" sz="700" dirty="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153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</a:rPr>
                        <a:t>    </a:t>
                      </a:r>
                      <a:r>
                        <a:rPr lang="pt-BR" sz="700" i="1">
                          <a:latin typeface="Arial"/>
                          <a:ea typeface="Times New Roman"/>
                        </a:rPr>
                        <a:t>(Sábados; domingos; feriados; Faltas, atrasos; dispensas; Licenças médicas; Férias; Abonos).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t-BR" sz="900">
                        <a:latin typeface="Arial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3. Dias disponíveis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212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4. Utilização Administrativa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26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    </a:t>
                      </a:r>
                      <a:r>
                        <a:rPr lang="pt-BR" sz="900" i="1">
                          <a:latin typeface="Arial"/>
                          <a:ea typeface="Times New Roman"/>
                        </a:rPr>
                        <a:t>(Treinamento; Reuniões e Outras tarefas administrativas</a:t>
                      </a:r>
                      <a:r>
                        <a:rPr lang="pt-BR" sz="900">
                          <a:latin typeface="Arial"/>
                          <a:ea typeface="Times New Roman"/>
                        </a:rPr>
                        <a:t>).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t-BR" sz="900">
                        <a:latin typeface="Arial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 dirty="0">
                          <a:latin typeface="Arial"/>
                          <a:ea typeface="Times New Roman"/>
                        </a:rPr>
                        <a:t>5. Dias disponíveis para auditoria</a:t>
                      </a:r>
                      <a:endParaRPr lang="pt-BR" sz="700" dirty="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186 Dias x 6h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6. Horas disponíveis individuais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1116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 Black"/>
                          <a:ea typeface="Times New Roman"/>
                          <a:cs typeface="Arial"/>
                        </a:rPr>
                        <a:t>Auditorias por Ano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t-BR" sz="900">
                        <a:latin typeface="Arial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1. HORAS DISPONÍVEIS (14 Auditores)  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15.624 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2. Duração media de auditoria (em horas)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320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Planejamento                                 (25% das horas)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64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Trabalho de Campo (50% das horas)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176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Relatório  (25% das horas)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>
                          <a:latin typeface="Arial"/>
                          <a:ea typeface="Times New Roman"/>
                        </a:rPr>
                        <a:t>80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>
                          <a:latin typeface="Arial"/>
                          <a:ea typeface="Times New Roman"/>
                        </a:rPr>
                        <a:t>3. Auditorias por ano (estimativa)  </a:t>
                      </a:r>
                      <a:endParaRPr lang="pt-BR" sz="70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900" b="1" dirty="0">
                          <a:latin typeface="Arial"/>
                          <a:ea typeface="Times New Roman"/>
                        </a:rPr>
                        <a:t>49</a:t>
                      </a:r>
                      <a:r>
                        <a:rPr lang="pt-BR" sz="900" b="1" dirty="0">
                          <a:highlight>
                            <a:srgbClr val="00FF00"/>
                          </a:highlight>
                          <a:latin typeface="Arial"/>
                          <a:ea typeface="Times New Roman"/>
                        </a:rPr>
                        <a:t>    </a:t>
                      </a:r>
                      <a:endParaRPr lang="pt-BR" sz="700" dirty="0">
                        <a:latin typeface="Times New Roman"/>
                        <a:ea typeface="Times New Roman"/>
                      </a:endParaRPr>
                    </a:p>
                  </a:txBody>
                  <a:tcPr marL="29437" marR="294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188" y="1628800"/>
            <a:ext cx="8137276" cy="864096"/>
          </a:xfrm>
          <a:prstGeom prst="downArrowCallout">
            <a:avLst>
              <a:gd name="adj1" fmla="val 254509"/>
              <a:gd name="adj2" fmla="val 254509"/>
              <a:gd name="adj3" fmla="val 16667"/>
              <a:gd name="adj4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CRITÉRIOS ADOTADOS PARA DEFINIÇÃO DOS TRABALHOS</a:t>
            </a:r>
            <a:r>
              <a:rPr lang="pt-BR" sz="1900" dirty="0">
                <a:solidFill>
                  <a:schemeClr val="accent1">
                    <a:lumMod val="90000"/>
                  </a:schemeClr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827584" y="3501008"/>
            <a:ext cx="7992888" cy="936104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6.1. Atuar nas áreas onde haja evidente deficiência de controles internos, com elevado risco de ocorrências de falhas;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755576" y="2708920"/>
            <a:ext cx="7992888" cy="50405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6. Prioridades para a programação dos trabalhos:</a:t>
            </a:r>
          </a:p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827584" y="4725144"/>
            <a:ext cx="7992888" cy="115212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6.2. Atender às demandas dos Órgãos/Entidades e demandas extraordinárias da Governadoria e dos Órgãos de Controle objetivando viabilizar soluções para situações específicas;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188" y="1628800"/>
            <a:ext cx="8137276" cy="864096"/>
          </a:xfrm>
          <a:prstGeom prst="downArrowCallout">
            <a:avLst>
              <a:gd name="adj1" fmla="val 254509"/>
              <a:gd name="adj2" fmla="val 254509"/>
              <a:gd name="adj3" fmla="val 16667"/>
              <a:gd name="adj4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CRITÉRIOS ADOTADOS PARA DEFINIÇÃO DOS TRABALHOS</a:t>
            </a:r>
            <a:r>
              <a:rPr lang="pt-BR" sz="1900" dirty="0">
                <a:solidFill>
                  <a:schemeClr val="accent1">
                    <a:lumMod val="90000"/>
                  </a:schemeClr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827584" y="3501008"/>
            <a:ext cx="7992888" cy="936104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6.3. Realizar monitoramento de auditorias realizadas nos exercícios de 2014 e 2015;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755576" y="2708920"/>
            <a:ext cx="7992888" cy="504056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6. Prioridades para a programação dos trabalhos:</a:t>
            </a:r>
          </a:p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827584" y="4725144"/>
            <a:ext cx="7992888" cy="115212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6.4. Avaliar as desconformidades apontadas nos Relatórios de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Auditoria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do Controle Externo – TCE e as ações implementadas, objetivando evitar a reincidência dessas desconformidades;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188" y="1628800"/>
            <a:ext cx="8137276" cy="864096"/>
          </a:xfrm>
          <a:prstGeom prst="downArrowCallout">
            <a:avLst>
              <a:gd name="adj1" fmla="val 254509"/>
              <a:gd name="adj2" fmla="val 254509"/>
              <a:gd name="adj3" fmla="val 16667"/>
              <a:gd name="adj4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CRITÉRIOS ADOTADOS PARA DEFINIÇÃO DOS TRABALHOS</a:t>
            </a:r>
            <a:r>
              <a:rPr lang="pt-BR" sz="1900" dirty="0">
                <a:solidFill>
                  <a:schemeClr val="accent1">
                    <a:lumMod val="90000"/>
                  </a:schemeClr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827584" y="2708920"/>
            <a:ext cx="7992888" cy="115212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7. Acompanhar projetos relevantes em fase de implementação e/ou funcionamento;</a:t>
            </a:r>
          </a:p>
          <a:p>
            <a:pPr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27584" y="4221088"/>
            <a:ext cx="7992888" cy="1440160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8. Acompanhar a execução dos projetos de obras decorrentes dos contratos e convênios firmados pelo Governo Estadual.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188" y="1628800"/>
            <a:ext cx="8137276" cy="864096"/>
          </a:xfrm>
          <a:prstGeom prst="downArrowCallout">
            <a:avLst>
              <a:gd name="adj1" fmla="val 254509"/>
              <a:gd name="adj2" fmla="val 254509"/>
              <a:gd name="adj3" fmla="val 16667"/>
              <a:gd name="adj4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 dirty="0">
                <a:solidFill>
                  <a:schemeClr val="accent1">
                    <a:lumMod val="9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CRITÉRIOS ADOTADOS PARA DEFINIÇÃO DOS TRABALHOS</a:t>
            </a:r>
            <a:r>
              <a:rPr lang="pt-BR" sz="1900" dirty="0">
                <a:solidFill>
                  <a:schemeClr val="accent1">
                    <a:lumMod val="90000"/>
                  </a:schemeClr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83568" y="2924944"/>
            <a:ext cx="8064896" cy="25202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FF33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Em 21.12.2015 foi publicada no DIOES, a Portaria SECONT nº 014-R que 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“dispõe sobre procedimentos para elaboração do Plano anual de Auditoria da SECONT”, que deverá ser utilizada na elaboração do PAA do exercício de 2017.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827584" y="2420888"/>
          <a:ext cx="7488832" cy="3528392"/>
        </p:xfrm>
        <a:graphic>
          <a:graphicData uri="http://schemas.openxmlformats.org/drawingml/2006/table">
            <a:tbl>
              <a:tblPr/>
              <a:tblGrid>
                <a:gridCol w="455906"/>
                <a:gridCol w="1311578"/>
                <a:gridCol w="239983"/>
                <a:gridCol w="209754"/>
                <a:gridCol w="269597"/>
                <a:gridCol w="239983"/>
                <a:gridCol w="239983"/>
                <a:gridCol w="239983"/>
                <a:gridCol w="239983"/>
                <a:gridCol w="239367"/>
                <a:gridCol w="239983"/>
                <a:gridCol w="239983"/>
                <a:gridCol w="239983"/>
                <a:gridCol w="239983"/>
                <a:gridCol w="239367"/>
                <a:gridCol w="239983"/>
                <a:gridCol w="239983"/>
                <a:gridCol w="239983"/>
                <a:gridCol w="239983"/>
                <a:gridCol w="239367"/>
                <a:gridCol w="239983"/>
                <a:gridCol w="239983"/>
                <a:gridCol w="239983"/>
                <a:gridCol w="239983"/>
                <a:gridCol w="239367"/>
                <a:gridCol w="204818"/>
              </a:tblGrid>
              <a:tr h="55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t-BR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JAN</a:t>
                      </a:r>
                      <a:endParaRPr lang="pt-BR" sz="500" dirty="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FEV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MAR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ABR</a:t>
                      </a:r>
                      <a:endParaRPr lang="pt-BR" sz="500" dirty="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MAI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JUN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JUL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AGO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SET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OUT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NOV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DEZ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5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SECRETARIAS DE ESTADO</a:t>
                      </a:r>
                      <a:endParaRPr lang="pt-BR" sz="500" dirty="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SESA/FUNDO</a:t>
                      </a:r>
                      <a:endParaRPr lang="pt-BR" sz="500" dirty="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SESA/FUNDO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SESA/FUNDO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SESA/FUNDO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SEDU/FUNDO 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SEDU/FUNDO 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SEP 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SEFAZ 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SEJUS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SEDURB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SETOP 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SETOP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</a:rPr>
                        <a:t>13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latin typeface="Arial"/>
                          <a:ea typeface="Times New Roman"/>
                        </a:rPr>
                        <a:t>SECTI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FF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AUTARQUIAS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14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IPAJM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15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DER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16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DER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DETRAN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IEMA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51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Licitação e Contratos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33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Convênios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51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Contas de Governo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03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Execução Contratos de Obras</a:t>
                      </a:r>
                      <a:endParaRPr lang="pt-BR" sz="50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Credenciamento dos Centros de Formação de Condutores –   </a:t>
                      </a:r>
                      <a:r>
                        <a:rPr lang="pt-BR" sz="5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CFC’S</a:t>
                      </a:r>
                      <a:r>
                        <a:rPr lang="pt-BR" sz="5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pt-BR" sz="500" dirty="0">
                        <a:latin typeface="Times New Roman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7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22214" marR="222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827584" y="1340768"/>
            <a:ext cx="7488832" cy="432048"/>
          </a:xfrm>
          <a:prstGeom prst="rect">
            <a:avLst/>
          </a:prstGeom>
          <a:gradFill rotWithShape="1">
            <a:gsLst>
              <a:gs pos="0">
                <a:srgbClr val="CCECFF">
                  <a:gamma/>
                  <a:shade val="46275"/>
                  <a:invGamma/>
                </a:srgbClr>
              </a:gs>
              <a:gs pos="50000">
                <a:srgbClr val="CCECFF"/>
              </a:gs>
              <a:gs pos="100000">
                <a:srgbClr val="CCE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SUBSECRETARIA DE CONTROLE -  SUBCONT</a:t>
            </a:r>
            <a:r>
              <a:rPr lang="pt-BR" sz="2000" dirty="0" smtClean="0">
                <a:latin typeface="Arial Black" pitchFamily="34" charset="0"/>
              </a:rPr>
              <a:t> </a:t>
            </a:r>
            <a:endParaRPr lang="pt-BR" sz="2000" dirty="0">
              <a:latin typeface="Arial Black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27584" y="1844824"/>
            <a:ext cx="7488832" cy="432048"/>
          </a:xfrm>
          <a:prstGeom prst="rect">
            <a:avLst/>
          </a:prstGeom>
          <a:gradFill rotWithShape="1">
            <a:gsLst>
              <a:gs pos="0">
                <a:srgbClr val="CCECFF">
                  <a:gamma/>
                  <a:shade val="46275"/>
                  <a:invGamma/>
                </a:srgbClr>
              </a:gs>
              <a:gs pos="50000">
                <a:srgbClr val="CCECFF"/>
              </a:gs>
              <a:gs pos="100000">
                <a:srgbClr val="CCE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Plano Anual de Auditoria – PAA / Exercício de 2016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16013" y="1773238"/>
            <a:ext cx="7127875" cy="388778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shade val="46275"/>
                  <a:invGamma/>
                </a:srgbClr>
              </a:gs>
              <a:gs pos="50000">
                <a:srgbClr val="99CCFF"/>
              </a:gs>
              <a:gs pos="100000">
                <a:srgbClr val="99CC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2000" b="1" dirty="0" smtClean="0"/>
              <a:t>Plano Anual de Auditoria SUBCONT – Exercício 2016</a:t>
            </a:r>
          </a:p>
          <a:p>
            <a:endParaRPr lang="pt-BR" sz="2000" b="1" dirty="0" smtClean="0"/>
          </a:p>
          <a:p>
            <a:r>
              <a:rPr lang="pt-BR" sz="2000" b="1" dirty="0" smtClean="0"/>
              <a:t>Elaboração:</a:t>
            </a:r>
          </a:p>
          <a:p>
            <a:endParaRPr lang="pt-BR" sz="2000" dirty="0" smtClean="0"/>
          </a:p>
          <a:p>
            <a:pPr algn="just">
              <a:spcAft>
                <a:spcPts val="600"/>
              </a:spcAft>
            </a:pPr>
            <a:r>
              <a:rPr lang="pt-BR" b="1" dirty="0" smtClean="0"/>
              <a:t>Carlos Luiz Tesch Xavier </a:t>
            </a:r>
            <a:r>
              <a:rPr lang="pt-BR" dirty="0" smtClean="0"/>
              <a:t>– Coordenação de Auditoria – CAUD</a:t>
            </a:r>
          </a:p>
          <a:p>
            <a:pPr algn="just">
              <a:spcAft>
                <a:spcPts val="600"/>
              </a:spcAft>
            </a:pPr>
            <a:r>
              <a:rPr lang="pt-BR" b="1" dirty="0" smtClean="0"/>
              <a:t>Eliana Cristina Furieri</a:t>
            </a:r>
            <a:r>
              <a:rPr lang="pt-BR" dirty="0" smtClean="0"/>
              <a:t> – Coordenação  de Auditoria – CAUD</a:t>
            </a:r>
          </a:p>
          <a:p>
            <a:pPr algn="just">
              <a:spcAft>
                <a:spcPts val="600"/>
              </a:spcAft>
            </a:pPr>
            <a:r>
              <a:rPr lang="pt-BR" b="1" dirty="0" smtClean="0"/>
              <a:t>Eliana Hackbarth</a:t>
            </a:r>
            <a:r>
              <a:rPr lang="pt-BR" dirty="0" smtClean="0"/>
              <a:t> – Coordenação  de Auditoria – CAUD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87624" y="1772816"/>
            <a:ext cx="7127875" cy="388778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shade val="46275"/>
                  <a:invGamma/>
                </a:srgbClr>
              </a:gs>
              <a:gs pos="50000">
                <a:srgbClr val="99CCFF"/>
              </a:gs>
              <a:gs pos="100000">
                <a:srgbClr val="99CC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endParaRPr lang="pt-BR" sz="2800" dirty="0" smtClean="0">
              <a:latin typeface="Arial Black" pitchFamily="34" charset="0"/>
            </a:endParaRPr>
          </a:p>
          <a:p>
            <a:endParaRPr lang="pt-BR" sz="2800" dirty="0" smtClean="0">
              <a:latin typeface="Arial Black" pitchFamily="34" charset="0"/>
            </a:endParaRPr>
          </a:p>
          <a:p>
            <a:r>
              <a:rPr lang="pt-BR" sz="2800" dirty="0" smtClean="0">
                <a:latin typeface="Arial Black" pitchFamily="34" charset="0"/>
              </a:rPr>
              <a:t>Obrigada!</a:t>
            </a:r>
          </a:p>
          <a:p>
            <a:endParaRPr lang="pt-BR" sz="1400" dirty="0" smtClean="0"/>
          </a:p>
          <a:p>
            <a:endParaRPr lang="pt-BR" sz="1400" dirty="0" smtClean="0"/>
          </a:p>
          <a:p>
            <a:r>
              <a:rPr lang="pt-BR" sz="2000" dirty="0" smtClean="0"/>
              <a:t>Suzzane Barcellos  Damazio</a:t>
            </a:r>
          </a:p>
          <a:p>
            <a:r>
              <a:rPr lang="pt-BR" sz="1600" dirty="0" smtClean="0"/>
              <a:t>Auditora do Estado</a:t>
            </a:r>
          </a:p>
          <a:p>
            <a:endParaRPr lang="pt-BR" sz="1400" dirty="0" smtClean="0"/>
          </a:p>
          <a:p>
            <a:endParaRPr lang="pt-BR" sz="1400" dirty="0" smtClean="0"/>
          </a:p>
          <a:p>
            <a:endParaRPr lang="pt-BR" sz="1400" dirty="0" smtClean="0"/>
          </a:p>
          <a:p>
            <a:endParaRPr lang="pt-BR" sz="1400" dirty="0" smtClean="0"/>
          </a:p>
          <a:p>
            <a:r>
              <a:rPr lang="pt-BR" sz="1400" dirty="0" smtClean="0"/>
              <a:t>Secretaria de Estado de Controle e Transparência – SECONT</a:t>
            </a:r>
          </a:p>
          <a:p>
            <a:r>
              <a:rPr lang="pt-BR" sz="1400" dirty="0" smtClean="0"/>
              <a:t>Av. Governador Bley, 236, Ed. Fábio Rusch, 6º e 8º andares,Centro – Vitória (ES) – CEP 29010-150, Telefone (27) 3636 – 5366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188" y="1484313"/>
            <a:ext cx="8137525" cy="576262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4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PLANO ANUAL DE AUDITORIAS – EXERCÍCIO </a:t>
            </a:r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2016</a:t>
            </a:r>
            <a:endParaRPr lang="pt-BR" sz="2200" b="1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11188" y="2349500"/>
            <a:ext cx="1873250" cy="3599780"/>
          </a:xfrm>
          <a:prstGeom prst="rightArrowCallout">
            <a:avLst>
              <a:gd name="adj1" fmla="val 53814"/>
              <a:gd name="adj2" fmla="val 5381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      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   G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   E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   R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   A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    </a:t>
            </a:r>
            <a:r>
              <a:rPr lang="pt-BR" sz="24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pt-BR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  S 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     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  </a:t>
            </a:r>
            <a:r>
              <a:rPr lang="pt-BR" sz="2800" b="1" dirty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10" name="Rectangle 7"/>
          <p:cNvSpPr>
            <a:spLocks noChangeAspect="1" noChangeArrowheads="1"/>
          </p:cNvSpPr>
          <p:nvPr/>
        </p:nvSpPr>
        <p:spPr bwMode="auto">
          <a:xfrm>
            <a:off x="2700338" y="2276475"/>
            <a:ext cx="5976118" cy="367280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>
              <a:lnSpc>
                <a:spcPct val="150000"/>
              </a:lnSpc>
            </a:pPr>
            <a:r>
              <a:rPr lang="pt-BR" sz="2200" b="1" dirty="0">
                <a:latin typeface="Arial" pitchFamily="34" charset="0"/>
                <a:cs typeface="Arial" pitchFamily="34" charset="0"/>
              </a:rPr>
              <a:t>1.		Atuar </a:t>
            </a:r>
            <a:r>
              <a:rPr lang="pt-BR" sz="2200" b="1" i="1" u="sng" dirty="0">
                <a:latin typeface="Arial" pitchFamily="34" charset="0"/>
                <a:cs typeface="Arial" pitchFamily="34" charset="0"/>
              </a:rPr>
              <a:t>preventivamente </a:t>
            </a:r>
            <a:r>
              <a:rPr lang="pt-BR" sz="2200" b="1" dirty="0">
                <a:latin typeface="Arial" pitchFamily="34" charset="0"/>
                <a:cs typeface="Arial" pitchFamily="34" charset="0"/>
              </a:rPr>
              <a:t>contribuindo para o alcance da </a:t>
            </a:r>
            <a:r>
              <a:rPr lang="pt-BR" sz="2200" b="1" u="sng" dirty="0">
                <a:latin typeface="Arial" pitchFamily="34" charset="0"/>
                <a:cs typeface="Arial" pitchFamily="34" charset="0"/>
              </a:rPr>
              <a:t>eficácia, eficiência e efetividade </a:t>
            </a:r>
            <a:r>
              <a:rPr lang="pt-BR" sz="2200" b="1" dirty="0">
                <a:latin typeface="Arial" pitchFamily="34" charset="0"/>
                <a:cs typeface="Arial" pitchFamily="34" charset="0"/>
              </a:rPr>
              <a:t>nas ações governamentais desenvolvidas pelos agentes públicos, no âmbito de suas competências, mediante realização de </a:t>
            </a: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auditorias;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188" y="1484313"/>
            <a:ext cx="8137525" cy="576262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4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PLANO ANUAL DE AUDITORIAS – EXERCÍCIO </a:t>
            </a:r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2016</a:t>
            </a:r>
            <a:endParaRPr lang="pt-BR" sz="2200" b="1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11188" y="2349500"/>
            <a:ext cx="1873250" cy="3599780"/>
          </a:xfrm>
          <a:prstGeom prst="rightArrowCallout">
            <a:avLst>
              <a:gd name="adj1" fmla="val 53814"/>
              <a:gd name="adj2" fmla="val 5381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      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   G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   E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   R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   A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    </a:t>
            </a:r>
            <a:r>
              <a:rPr lang="pt-BR" sz="24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pt-BR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  S 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     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  </a:t>
            </a:r>
            <a:r>
              <a:rPr lang="pt-BR" sz="2800" b="1" dirty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10" name="Rectangle 7"/>
          <p:cNvSpPr>
            <a:spLocks noChangeAspect="1" noChangeArrowheads="1"/>
          </p:cNvSpPr>
          <p:nvPr/>
        </p:nvSpPr>
        <p:spPr bwMode="auto">
          <a:xfrm>
            <a:off x="2700338" y="2276475"/>
            <a:ext cx="5976118" cy="367280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457200" indent="-457200">
              <a:lnSpc>
                <a:spcPct val="150000"/>
              </a:lnSpc>
              <a:buAutoNum type="arabicPeriod" startAt="2"/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Acompanhar a regularidade das ações governamentais por meio de realização de auditorias de conformidade e legalidade genérica;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188" y="1484313"/>
            <a:ext cx="8137525" cy="576262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4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PLANO ANUAL DE AUDITORIAS – EXERCÍCIO </a:t>
            </a:r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2016</a:t>
            </a:r>
            <a:endParaRPr lang="pt-BR" sz="2200" b="1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11188" y="2349500"/>
            <a:ext cx="1873250" cy="3599780"/>
          </a:xfrm>
          <a:prstGeom prst="rightArrowCallout">
            <a:avLst>
              <a:gd name="adj1" fmla="val 53814"/>
              <a:gd name="adj2" fmla="val 5381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O      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B   G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J   E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E   R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T   A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I    </a:t>
            </a:r>
            <a:r>
              <a:rPr lang="pt-BR" sz="2400" b="1" dirty="0" err="1">
                <a:solidFill>
                  <a:srgbClr val="FFFF00"/>
                </a:solidFill>
                <a:latin typeface="+mn-lt"/>
              </a:rPr>
              <a:t>I</a:t>
            </a:r>
            <a:endParaRPr lang="pt-BR" sz="2400" b="1" dirty="0">
              <a:solidFill>
                <a:srgbClr val="FFFF00"/>
              </a:solidFill>
              <a:latin typeface="+mn-lt"/>
            </a:endParaRP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V  </a:t>
            </a:r>
            <a:r>
              <a:rPr lang="pt-BR" sz="2400" b="1" dirty="0" smtClean="0">
                <a:solidFill>
                  <a:srgbClr val="FFFF00"/>
                </a:solidFill>
                <a:latin typeface="+mn-lt"/>
              </a:rPr>
              <a:t>S </a:t>
            </a:r>
            <a:endParaRPr lang="pt-BR" sz="2400" b="1" dirty="0">
              <a:solidFill>
                <a:srgbClr val="FFFF00"/>
              </a:solidFill>
              <a:latin typeface="+mn-lt"/>
            </a:endParaRPr>
          </a:p>
          <a:p>
            <a:r>
              <a:rPr lang="pt-BR" sz="2400" b="1" dirty="0" smtClean="0">
                <a:solidFill>
                  <a:srgbClr val="FFFF00"/>
                </a:solidFill>
                <a:latin typeface="+mn-lt"/>
              </a:rPr>
              <a:t>O     </a:t>
            </a:r>
            <a:endParaRPr lang="pt-BR" sz="2400" b="1" dirty="0">
              <a:solidFill>
                <a:srgbClr val="FFFF00"/>
              </a:solidFill>
              <a:latin typeface="+mn-lt"/>
            </a:endParaRP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S</a:t>
            </a:r>
            <a:r>
              <a:rPr lang="pt-BR" sz="2400" b="1" dirty="0">
                <a:latin typeface="+mn-lt"/>
              </a:rPr>
              <a:t>  </a:t>
            </a:r>
            <a:r>
              <a:rPr lang="pt-BR" sz="2800" b="1" dirty="0">
                <a:latin typeface="+mn-lt"/>
              </a:rPr>
              <a:t>   </a:t>
            </a:r>
          </a:p>
        </p:txBody>
      </p:sp>
      <p:sp>
        <p:nvSpPr>
          <p:cNvPr id="10" name="Rectangle 7"/>
          <p:cNvSpPr>
            <a:spLocks noChangeAspect="1" noChangeArrowheads="1"/>
          </p:cNvSpPr>
          <p:nvPr/>
        </p:nvSpPr>
        <p:spPr bwMode="auto">
          <a:xfrm>
            <a:off x="2700338" y="2276475"/>
            <a:ext cx="5976118" cy="367280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</a:pPr>
            <a:endParaRPr lang="pt-BR" sz="22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3.		Acompanhar o desenvolvimento das ações governamentais relativamente ao cumprimento da aplicação dos percentuais mínimos da receita destinados à educação e à saúde, com vistas a contribuir para a melhoria qualitativa desses gastos; </a:t>
            </a:r>
          </a:p>
          <a:p>
            <a:pPr marL="342900" indent="-342900">
              <a:lnSpc>
                <a:spcPct val="150000"/>
              </a:lnSpc>
            </a:pP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188" y="1484313"/>
            <a:ext cx="8137525" cy="576262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4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PLANO ANUAL DE AUDITORIAS – EXERCÍCIO </a:t>
            </a:r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2016</a:t>
            </a:r>
            <a:endParaRPr lang="pt-BR" sz="2200" b="1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11188" y="2349500"/>
            <a:ext cx="1873250" cy="3599780"/>
          </a:xfrm>
          <a:prstGeom prst="rightArrowCallout">
            <a:avLst>
              <a:gd name="adj1" fmla="val 53814"/>
              <a:gd name="adj2" fmla="val 5381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O      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B   G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J   E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E   R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T   A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I    </a:t>
            </a:r>
            <a:r>
              <a:rPr lang="pt-BR" sz="2400" b="1" dirty="0" err="1">
                <a:solidFill>
                  <a:srgbClr val="FFFF00"/>
                </a:solidFill>
                <a:latin typeface="+mn-lt"/>
              </a:rPr>
              <a:t>I</a:t>
            </a:r>
            <a:endParaRPr lang="pt-BR" sz="2400" b="1" dirty="0">
              <a:solidFill>
                <a:srgbClr val="FFFF00"/>
              </a:solidFill>
              <a:latin typeface="+mn-lt"/>
            </a:endParaRP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V  S 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O     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S</a:t>
            </a:r>
            <a:r>
              <a:rPr lang="pt-BR" sz="2400" b="1" dirty="0">
                <a:latin typeface="+mn-lt"/>
              </a:rPr>
              <a:t>    </a:t>
            </a:r>
            <a:r>
              <a:rPr lang="pt-BR" sz="2400" b="1" dirty="0"/>
              <a:t> </a:t>
            </a:r>
          </a:p>
        </p:txBody>
      </p:sp>
      <p:sp>
        <p:nvSpPr>
          <p:cNvPr id="10" name="Rectangle 7"/>
          <p:cNvSpPr>
            <a:spLocks noChangeAspect="1" noChangeArrowheads="1"/>
          </p:cNvSpPr>
          <p:nvPr/>
        </p:nvSpPr>
        <p:spPr bwMode="auto">
          <a:xfrm>
            <a:off x="2700338" y="2276475"/>
            <a:ext cx="5976118" cy="367280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457200" indent="-457200">
              <a:lnSpc>
                <a:spcPct val="150000"/>
              </a:lnSpc>
              <a:buAutoNum type="arabicPeriod" startAt="4"/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Acompanhar a evolução das ações governamentais e a compatibilidade com as obrigações e limitações estabelecidas na </a:t>
            </a:r>
          </a:p>
          <a:p>
            <a:pPr marL="457200" indent="-457200">
              <a:lnSpc>
                <a:spcPct val="150000"/>
              </a:lnSpc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Lei Complementar nº 101/2000 – LRF;</a:t>
            </a:r>
          </a:p>
          <a:p>
            <a:pPr marL="342900" indent="-342900">
              <a:lnSpc>
                <a:spcPct val="150000"/>
              </a:lnSpc>
            </a:pP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188" y="1484313"/>
            <a:ext cx="8137525" cy="576262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4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PLANO ANUAL DE AUDITORIAS – EXERCÍCIO </a:t>
            </a:r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2016</a:t>
            </a:r>
            <a:endParaRPr lang="pt-BR" sz="2200" b="1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11188" y="2349500"/>
            <a:ext cx="1873250" cy="3599780"/>
          </a:xfrm>
          <a:prstGeom prst="rightArrowCallout">
            <a:avLst>
              <a:gd name="adj1" fmla="val 53814"/>
              <a:gd name="adj2" fmla="val 5381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O      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B   G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J   E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E   R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T   A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I    </a:t>
            </a:r>
            <a:r>
              <a:rPr lang="pt-BR" sz="2400" b="1" dirty="0" err="1">
                <a:solidFill>
                  <a:srgbClr val="FFFF00"/>
                </a:solidFill>
                <a:latin typeface="+mn-lt"/>
              </a:rPr>
              <a:t>I</a:t>
            </a:r>
            <a:endParaRPr lang="pt-BR" sz="2400" b="1" dirty="0">
              <a:solidFill>
                <a:srgbClr val="FFFF00"/>
              </a:solidFill>
              <a:latin typeface="+mn-lt"/>
            </a:endParaRP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V  S 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O     </a:t>
            </a:r>
          </a:p>
          <a:p>
            <a:r>
              <a:rPr lang="pt-BR" sz="2400" b="1" dirty="0">
                <a:solidFill>
                  <a:srgbClr val="FFFF00"/>
                </a:solidFill>
                <a:latin typeface="+mn-lt"/>
              </a:rPr>
              <a:t>S</a:t>
            </a:r>
            <a:r>
              <a:rPr lang="pt-BR" sz="2800" b="1" dirty="0">
                <a:latin typeface="+mn-lt"/>
              </a:rPr>
              <a:t>     </a:t>
            </a:r>
          </a:p>
        </p:txBody>
      </p:sp>
      <p:sp>
        <p:nvSpPr>
          <p:cNvPr id="10" name="Rectangle 7"/>
          <p:cNvSpPr>
            <a:spLocks noChangeAspect="1" noChangeArrowheads="1"/>
          </p:cNvSpPr>
          <p:nvPr/>
        </p:nvSpPr>
        <p:spPr bwMode="auto">
          <a:xfrm>
            <a:off x="2700338" y="2276475"/>
            <a:ext cx="5976118" cy="367280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5.		Efetuar auditorias de contas de governo nos Órgãos/Entidades do poder executivo estadual para subsidiar a elaboração do relatório e parecer conclusivo sobre as contas do Governo do Estado. </a:t>
            </a:r>
          </a:p>
          <a:p>
            <a:pPr marL="342900" indent="-342900"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Resoluções TCEES nº 227/2011 e nº 261/2013 e Instrução Normativa TCEES nº 28/2013</a:t>
            </a: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342900" indent="-342900">
              <a:lnSpc>
                <a:spcPct val="150000"/>
              </a:lnSpc>
            </a:pP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188" y="1484313"/>
            <a:ext cx="8137525" cy="576262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4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PLANO ANUAL DE AUDITORIAS – EXERCÍCIO </a:t>
            </a:r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2016</a:t>
            </a:r>
            <a:endParaRPr lang="pt-BR" sz="2200" b="1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83568" y="2204864"/>
            <a:ext cx="7992888" cy="720080"/>
          </a:xfrm>
          <a:prstGeom prst="rect">
            <a:avLst/>
          </a:prstGeom>
          <a:gradFill rotWithShape="1">
            <a:gsLst>
              <a:gs pos="0">
                <a:srgbClr val="CCECFF">
                  <a:gamma/>
                  <a:shade val="46275"/>
                  <a:invGamma/>
                </a:srgbClr>
              </a:gs>
              <a:gs pos="50000">
                <a:srgbClr val="CCECFF"/>
              </a:gs>
              <a:gs pos="100000">
                <a:srgbClr val="CCE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DIRETRIZES</a:t>
            </a:r>
            <a:r>
              <a:rPr lang="pt-BR" sz="4000" dirty="0" smtClean="0">
                <a:latin typeface="Arial Black" pitchFamily="34" charset="0"/>
              </a:rPr>
              <a:t> </a:t>
            </a:r>
            <a:endParaRPr lang="pt-BR" sz="4000" dirty="0">
              <a:latin typeface="Arial Black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755576" y="3068960"/>
            <a:ext cx="7848872" cy="1224136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square" anchor="ctr">
            <a:flatTx/>
          </a:bodyPr>
          <a:lstStyle/>
          <a:p>
            <a:r>
              <a:rPr lang="pt-BR" sz="2000" b="1" dirty="0" smtClean="0">
                <a:latin typeface="+mn-lt"/>
              </a:rPr>
              <a:t>Contribuir para a efetiva implementação, nos Órgãos e Entidades, das ações de controle necessárias ao cumprimento das determinações legais e normativas, objetivando atender à finalidade pública.</a:t>
            </a:r>
            <a:endParaRPr lang="pt-BR" sz="2000" b="1" dirty="0">
              <a:latin typeface="+mn-lt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55576" y="4581128"/>
            <a:ext cx="7920880" cy="1296144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square" anchor="ctr">
            <a:flatTx/>
          </a:bodyPr>
          <a:lstStyle/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Utilização de informações disponíveis, em relatórios de auditorias realizadas anteriormente e relatórios de auditoria do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TCEES, visando recomendar mecanismos de controle e identificar oportunidades de melhoria.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-333375" y="108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pt-BR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333375" y="5165725"/>
            <a:ext cx="1841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BR" sz="1600" b="1">
                <a:ea typeface="Times New Roman" pitchFamily="18" charset="0"/>
                <a:cs typeface="Arial" charset="0"/>
              </a:rPr>
              <a:t/>
            </a:r>
            <a:br>
              <a:rPr lang="pt-BR" sz="1600" b="1">
                <a:ea typeface="Times New Roman" pitchFamily="18" charset="0"/>
                <a:cs typeface="Arial" charset="0"/>
              </a:rPr>
            </a:br>
            <a:endParaRPr lang="pt-BR">
              <a:ea typeface="Times New Roman" pitchFamily="18" charset="0"/>
              <a:cs typeface="Arial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352"/>
            <a:ext cx="2952328" cy="102248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10" y="260648"/>
            <a:ext cx="5987004" cy="1066179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86" y="0"/>
            <a:ext cx="1480514" cy="1022480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251520" y="602128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Adobe Arabic" pitchFamily="18" charset="-78"/>
                <a:ea typeface="Adobe Gothic Std B" pitchFamily="34" charset="-128"/>
                <a:cs typeface="Adobe Arabic" pitchFamily="18" charset="-78"/>
              </a:rPr>
              <a:t>SECONT NA ESTRADA -   www.secont.es.gov.br – www.transparencia.es.gov.br – www.ouvidoria.es.gov.br</a:t>
            </a:r>
            <a:endParaRPr lang="pt-BR" i="1" dirty="0">
              <a:latin typeface="Adobe Arabic" pitchFamily="18" charset="-78"/>
              <a:ea typeface="Adobe Gothic Std B" pitchFamily="34" charset="-128"/>
              <a:cs typeface="Adobe Arabic" pitchFamily="18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188" y="1484313"/>
            <a:ext cx="8137525" cy="576262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4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pt-BR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PLANO ANUAL DE AUDITORIAS – EXERCÍCIO </a:t>
            </a:r>
            <a:r>
              <a:rPr lang="pt-BR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2016</a:t>
            </a:r>
            <a:endParaRPr lang="pt-BR" sz="2200" b="1" dirty="0"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Rectangle 7"/>
          <p:cNvSpPr>
            <a:spLocks noChangeAspect="1" noChangeArrowheads="1"/>
          </p:cNvSpPr>
          <p:nvPr/>
        </p:nvSpPr>
        <p:spPr bwMode="auto">
          <a:xfrm>
            <a:off x="2700338" y="2276475"/>
            <a:ext cx="5976118" cy="367280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Identificar deficiências de controles que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propiciaram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ocorrência de falhas e desconformidades identificadas pela SECONT e TCEES, </a:t>
            </a:r>
          </a:p>
          <a:p>
            <a:pPr marL="457200" indent="-457200"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nos exercícios de 2014 e 2015;</a:t>
            </a:r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611188" y="2349500"/>
            <a:ext cx="1873250" cy="3599780"/>
          </a:xfrm>
          <a:prstGeom prst="rightArrowCallout">
            <a:avLst>
              <a:gd name="adj1" fmla="val 53814"/>
              <a:gd name="adj2" fmla="val 5381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vert="wordArtVert" wrap="square" anchor="ctr"/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ESTRATÉGIA DE</a:t>
            </a:r>
          </a:p>
          <a:p>
            <a:r>
              <a:rPr lang="pt-BR" sz="2000" b="1" dirty="0" smtClean="0">
                <a:solidFill>
                  <a:srgbClr val="FFFF00"/>
                </a:solidFill>
              </a:rPr>
              <a:t>ATUAÇÃO</a:t>
            </a:r>
            <a:endParaRPr lang="pt-B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99CCFF">
                <a:gamma/>
                <a:shade val="46275"/>
                <a:invGamma/>
              </a:srgbClr>
            </a:gs>
            <a:gs pos="50000">
              <a:srgbClr val="99CCFF"/>
            </a:gs>
            <a:gs pos="100000">
              <a:srgbClr val="99CCFF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99CCFF">
                <a:gamma/>
                <a:shade val="46275"/>
                <a:invGamma/>
              </a:srgbClr>
            </a:gs>
            <a:gs pos="50000">
              <a:srgbClr val="99CCFF"/>
            </a:gs>
            <a:gs pos="100000">
              <a:srgbClr val="99CCFF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1413</Words>
  <Application>Microsoft Office PowerPoint</Application>
  <PresentationFormat>Apresentação na tela (4:3)</PresentationFormat>
  <Paragraphs>328</Paragraphs>
  <Slides>28</Slides>
  <Notes>28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29" baseType="lpstr">
      <vt:lpstr>Design padrão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>AGE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emerson.moura</dc:creator>
  <cp:lastModifiedBy>suzzane.damazio</cp:lastModifiedBy>
  <cp:revision>73</cp:revision>
  <dcterms:created xsi:type="dcterms:W3CDTF">2007-01-30T21:26:56Z</dcterms:created>
  <dcterms:modified xsi:type="dcterms:W3CDTF">2016-02-22T18:56:57Z</dcterms:modified>
</cp:coreProperties>
</file>