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5" r:id="rId1"/>
  </p:sldMasterIdLst>
  <p:notesMasterIdLst>
    <p:notesMasterId r:id="rId41"/>
  </p:notesMasterIdLst>
  <p:handoutMasterIdLst>
    <p:handoutMasterId r:id="rId42"/>
  </p:handoutMasterIdLst>
  <p:sldIdLst>
    <p:sldId id="424" r:id="rId2"/>
    <p:sldId id="313" r:id="rId3"/>
    <p:sldId id="469" r:id="rId4"/>
    <p:sldId id="458" r:id="rId5"/>
    <p:sldId id="457" r:id="rId6"/>
    <p:sldId id="455" r:id="rId7"/>
    <p:sldId id="456" r:id="rId8"/>
    <p:sldId id="468" r:id="rId9"/>
    <p:sldId id="453" r:id="rId10"/>
    <p:sldId id="470" r:id="rId11"/>
    <p:sldId id="425" r:id="rId12"/>
    <p:sldId id="395" r:id="rId13"/>
    <p:sldId id="396" r:id="rId14"/>
    <p:sldId id="397" r:id="rId15"/>
    <p:sldId id="478" r:id="rId16"/>
    <p:sldId id="461" r:id="rId17"/>
    <p:sldId id="463" r:id="rId18"/>
    <p:sldId id="471" r:id="rId19"/>
    <p:sldId id="472" r:id="rId20"/>
    <p:sldId id="473" r:id="rId21"/>
    <p:sldId id="479" r:id="rId22"/>
    <p:sldId id="474" r:id="rId23"/>
    <p:sldId id="467" r:id="rId24"/>
    <p:sldId id="415" r:id="rId25"/>
    <p:sldId id="416" r:id="rId26"/>
    <p:sldId id="418" r:id="rId27"/>
    <p:sldId id="417" r:id="rId28"/>
    <p:sldId id="419" r:id="rId29"/>
    <p:sldId id="420" r:id="rId30"/>
    <p:sldId id="421" r:id="rId31"/>
    <p:sldId id="422" r:id="rId32"/>
    <p:sldId id="480" r:id="rId33"/>
    <p:sldId id="285" r:id="rId34"/>
    <p:sldId id="476" r:id="rId35"/>
    <p:sldId id="481" r:id="rId36"/>
    <p:sldId id="433" r:id="rId37"/>
    <p:sldId id="432" r:id="rId38"/>
    <p:sldId id="379" r:id="rId39"/>
    <p:sldId id="312" r:id="rId4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009900"/>
    <a:srgbClr val="33CC33"/>
    <a:srgbClr val="006666"/>
    <a:srgbClr val="008080"/>
    <a:srgbClr val="0080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74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1AD86-D5A5-4D39-A1E6-A79E91D6D1C4}" type="datetimeFigureOut">
              <a:rPr lang="pt-BR" smtClean="0"/>
              <a:t>19/02/2016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 smtClean="0"/>
              <a:t>dspfmfsv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9F4B4-27EC-43BE-B978-81D4BED5B1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573746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A758B-265F-45CC-9E8F-FFE2A22E185A}" type="datetimeFigureOut">
              <a:rPr lang="pt-BR" smtClean="0"/>
              <a:pPr/>
              <a:t>19/02/2016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 smtClean="0"/>
              <a:t>dspfmfsv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D9543-D913-4398-A6F7-662D962262F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421040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9543-D913-4398-A6F7-662D962262FD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dspfmfsv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3795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smtClean="0"/>
              <a:t>dspfmfsv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1D9543-D913-4398-A6F7-662D962262FD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090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9CF4-5148-4CE6-9836-53D748083B03}" type="datetimeFigureOut">
              <a:rPr lang="pt-BR" smtClean="0"/>
              <a:pPr/>
              <a:t>19/02/2016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56E8-844B-4D91-B5DD-AEA2D39E06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856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9CF4-5148-4CE6-9836-53D748083B03}" type="datetimeFigureOut">
              <a:rPr lang="pt-BR" smtClean="0"/>
              <a:pPr/>
              <a:t>19/02/2016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56E8-844B-4D91-B5DD-AEA2D39E06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6877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9CF4-5148-4CE6-9836-53D748083B03}" type="datetimeFigureOut">
              <a:rPr lang="pt-BR" smtClean="0"/>
              <a:pPr/>
              <a:t>19/02/2016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56E8-844B-4D91-B5DD-AEA2D39E06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0734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7150" y="6500813"/>
            <a:ext cx="442913" cy="2682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53F57-7E8A-441F-9EFD-7E12082F3D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9CF4-5148-4CE6-9836-53D748083B03}" type="datetimeFigureOut">
              <a:rPr lang="pt-BR" smtClean="0"/>
              <a:pPr/>
              <a:t>19/02/2016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56E8-844B-4D91-B5DD-AEA2D39E06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3139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9CF4-5148-4CE6-9836-53D748083B03}" type="datetimeFigureOut">
              <a:rPr lang="pt-BR" smtClean="0"/>
              <a:pPr/>
              <a:t>19/02/2016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56E8-844B-4D91-B5DD-AEA2D39E06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93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9CF4-5148-4CE6-9836-53D748083B03}" type="datetimeFigureOut">
              <a:rPr lang="pt-BR" smtClean="0"/>
              <a:pPr/>
              <a:t>19/02/2016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56E8-844B-4D91-B5DD-AEA2D39E06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0927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9CF4-5148-4CE6-9836-53D748083B03}" type="datetimeFigureOut">
              <a:rPr lang="pt-BR" smtClean="0"/>
              <a:pPr/>
              <a:t>19/02/2016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56E8-844B-4D91-B5DD-AEA2D39E06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080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9CF4-5148-4CE6-9836-53D748083B03}" type="datetimeFigureOut">
              <a:rPr lang="pt-BR" smtClean="0"/>
              <a:pPr/>
              <a:t>19/02/2016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56E8-844B-4D91-B5DD-AEA2D39E06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8131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9CF4-5148-4CE6-9836-53D748083B03}" type="datetimeFigureOut">
              <a:rPr lang="pt-BR" smtClean="0"/>
              <a:pPr/>
              <a:t>19/02/2016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56E8-844B-4D91-B5DD-AEA2D39E06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0617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9CF4-5148-4CE6-9836-53D748083B03}" type="datetimeFigureOut">
              <a:rPr lang="pt-BR" smtClean="0"/>
              <a:pPr/>
              <a:t>19/02/2016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56E8-844B-4D91-B5DD-AEA2D39E06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122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9CF4-5148-4CE6-9836-53D748083B03}" type="datetimeFigureOut">
              <a:rPr lang="pt-BR" smtClean="0"/>
              <a:pPr/>
              <a:t>19/02/2016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56E8-844B-4D91-B5DD-AEA2D39E06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014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D9CF4-5148-4CE6-9836-53D748083B03}" type="datetimeFigureOut">
              <a:rPr lang="pt-BR" smtClean="0"/>
              <a:pPr/>
              <a:t>19/02/2016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556E8-844B-4D91-B5DD-AEA2D39E06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264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.jpeg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jpg"/><Relationship Id="rId9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29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0.png"/><Relationship Id="rId9" Type="http://schemas.openxmlformats.org/officeDocument/2006/relationships/image" Target="../media/image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jp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352"/>
            <a:ext cx="2952328" cy="102248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71339"/>
            <a:ext cx="1224136" cy="84541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10" y="260648"/>
            <a:ext cx="5987004" cy="106617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00" y="116632"/>
            <a:ext cx="1480514" cy="102248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99590" y="2060848"/>
            <a:ext cx="74676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pt-BR" sz="4800" b="1" dirty="0" smtClean="0">
                <a:solidFill>
                  <a:schemeClr val="tx2">
                    <a:lumMod val="75000"/>
                  </a:schemeClr>
                </a:solidFill>
              </a:rPr>
              <a:t>Ações </a:t>
            </a:r>
            <a:r>
              <a:rPr lang="pt-BR" sz="4800" b="1" dirty="0">
                <a:solidFill>
                  <a:schemeClr val="tx2">
                    <a:lumMod val="75000"/>
                  </a:schemeClr>
                </a:solidFill>
              </a:rPr>
              <a:t>da CGOV/SECONT </a:t>
            </a:r>
            <a:r>
              <a:rPr lang="pt-BR" sz="4800" b="1" dirty="0" smtClean="0">
                <a:solidFill>
                  <a:schemeClr val="tx2">
                    <a:lumMod val="75000"/>
                  </a:schemeClr>
                </a:solidFill>
              </a:rPr>
              <a:t>para emissão </a:t>
            </a:r>
            <a:r>
              <a:rPr lang="pt-BR" sz="4800" b="1" dirty="0">
                <a:solidFill>
                  <a:schemeClr val="tx2">
                    <a:lumMod val="75000"/>
                  </a:schemeClr>
                </a:solidFill>
              </a:rPr>
              <a:t>do </a:t>
            </a:r>
            <a:r>
              <a:rPr lang="pt-BR" sz="4800" b="1" dirty="0" smtClean="0">
                <a:solidFill>
                  <a:schemeClr val="tx2">
                    <a:lumMod val="75000"/>
                  </a:schemeClr>
                </a:solidFill>
              </a:rPr>
              <a:t>Relatório e Parecer Conclusivo</a:t>
            </a:r>
            <a:endParaRPr lang="pt-BR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411760" y="5445224"/>
            <a:ext cx="45972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pt-BR" sz="2000" b="1" i="1" dirty="0"/>
              <a:t>Giovani </a:t>
            </a:r>
            <a:r>
              <a:rPr lang="pt-BR" sz="2000" b="1" i="1" dirty="0" smtClean="0"/>
              <a:t>Loss Pugnal – </a:t>
            </a:r>
            <a:r>
              <a:rPr lang="pt-BR" sz="2000" b="1" i="1" dirty="0"/>
              <a:t>Contas de Governo </a:t>
            </a:r>
            <a:endParaRPr lang="pt-BR" sz="2000" b="1" i="1" dirty="0" smtClean="0"/>
          </a:p>
          <a:p>
            <a:pPr marL="342900" indent="-342900" algn="ctr">
              <a:spcBef>
                <a:spcPct val="20000"/>
              </a:spcBef>
            </a:pPr>
            <a:r>
              <a:rPr lang="pt-BR" sz="2000" b="1" i="1" dirty="0" smtClean="0"/>
              <a:t>Fevereiro/2016</a:t>
            </a:r>
            <a:endParaRPr lang="pt-BR" sz="2000" b="1" i="1" dirty="0"/>
          </a:p>
        </p:txBody>
      </p:sp>
      <p:sp>
        <p:nvSpPr>
          <p:cNvPr id="9" name="Retângulo 8"/>
          <p:cNvSpPr/>
          <p:nvPr/>
        </p:nvSpPr>
        <p:spPr>
          <a:xfrm>
            <a:off x="-20150" y="617884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SECONT NA ESTRADA </a:t>
            </a:r>
            <a:endParaRPr lang="pt-BR" i="1" dirty="0" smtClean="0">
              <a:latin typeface="Adobe Arabic" pitchFamily="18" charset="-78"/>
              <a:ea typeface="Adobe Gothic Std B" pitchFamily="34" charset="-128"/>
              <a:cs typeface="Adobe Arabic" pitchFamily="18" charset="-78"/>
            </a:endParaRPr>
          </a:p>
          <a:p>
            <a:pPr algn="ctr"/>
            <a:r>
              <a:rPr lang="pt-BR" i="1" dirty="0" smtClean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www.secont.es.gov.br </a:t>
            </a:r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– www.transparencia.es.gov.br – www.ouvidoria.es.gov.br</a:t>
            </a:r>
          </a:p>
        </p:txBody>
      </p:sp>
    </p:spTree>
    <p:extLst>
      <p:ext uri="{BB962C8B-B14F-4D97-AF65-F5344CB8AC3E}">
        <p14:creationId xmlns:p14="http://schemas.microsoft.com/office/powerpoint/2010/main" val="56849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5616" y="2132856"/>
            <a:ext cx="7164288" cy="2592288"/>
          </a:xfrm>
          <a:noFill/>
          <a:ln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FUNDAMENTAÇÃO LEGAL</a:t>
            </a:r>
            <a:br>
              <a:rPr lang="pt-B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TCE-ES</a:t>
            </a:r>
            <a:endParaRPr lang="pt-B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83" y="242352"/>
            <a:ext cx="5987004" cy="106617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352"/>
            <a:ext cx="2952328" cy="102248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00" y="116632"/>
            <a:ext cx="1480514" cy="102248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93448" y="1340768"/>
            <a:ext cx="8640960" cy="4001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PRESTAÇÃO DE 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CONTAS</a:t>
            </a:r>
            <a:endParaRPr lang="pt-BR" sz="20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20150" y="617884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SECONT NA ESTRADA </a:t>
            </a:r>
            <a:endParaRPr lang="pt-BR" i="1" dirty="0" smtClean="0">
              <a:latin typeface="Adobe Arabic" pitchFamily="18" charset="-78"/>
              <a:ea typeface="Adobe Gothic Std B" pitchFamily="34" charset="-128"/>
              <a:cs typeface="Adobe Arabic" pitchFamily="18" charset="-78"/>
            </a:endParaRPr>
          </a:p>
          <a:p>
            <a:pPr algn="ctr"/>
            <a:r>
              <a:rPr lang="pt-BR" i="1" dirty="0" smtClean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www.secont.es.gov.br </a:t>
            </a:r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– www.transparencia.es.gov.br – www.ouvidoria.es.gov.br</a:t>
            </a:r>
          </a:p>
        </p:txBody>
      </p:sp>
    </p:spTree>
    <p:extLst>
      <p:ext uri="{BB962C8B-B14F-4D97-AF65-F5344CB8AC3E}">
        <p14:creationId xmlns:p14="http://schemas.microsoft.com/office/powerpoint/2010/main" val="76918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93448" y="1340768"/>
            <a:ext cx="8640960" cy="4001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PRESTAÇÃO DE 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CONTAS</a:t>
            </a:r>
            <a:endParaRPr lang="pt-BR" sz="20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3045174" y="3261416"/>
            <a:ext cx="3137508" cy="1973954"/>
          </a:xfrm>
          <a:prstGeom prst="ellipse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8" name="Elipse 4"/>
          <p:cNvSpPr/>
          <p:nvPr/>
        </p:nvSpPr>
        <p:spPr>
          <a:xfrm>
            <a:off x="3504651" y="3550495"/>
            <a:ext cx="2218554" cy="1395795"/>
          </a:xfrm>
          <a:prstGeom prst="rect">
            <a:avLst/>
          </a:prstGeom>
          <a:scene3d>
            <a:camera prst="orthographicFront"/>
            <a:lightRig rig="chilly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4800" kern="1200" dirty="0" smtClean="0"/>
              <a:t>TCE-ES</a:t>
            </a:r>
            <a:endParaRPr lang="pt-BR" sz="4800" kern="1200" dirty="0"/>
          </a:p>
        </p:txBody>
      </p:sp>
      <p:sp>
        <p:nvSpPr>
          <p:cNvPr id="15" name="Elipse 14"/>
          <p:cNvSpPr/>
          <p:nvPr/>
        </p:nvSpPr>
        <p:spPr>
          <a:xfrm>
            <a:off x="3412284" y="1700808"/>
            <a:ext cx="2671884" cy="1783300"/>
          </a:xfrm>
          <a:prstGeom prst="ellipse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6" name="Elipse 6"/>
          <p:cNvSpPr/>
          <p:nvPr/>
        </p:nvSpPr>
        <p:spPr>
          <a:xfrm>
            <a:off x="3635895" y="1684985"/>
            <a:ext cx="2236277" cy="1865509"/>
          </a:xfrm>
          <a:prstGeom prst="rect">
            <a:avLst/>
          </a:prstGeom>
          <a:scene3d>
            <a:camera prst="orthographicFront"/>
            <a:lightRig rig="chilly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kern="1200" dirty="0" smtClean="0"/>
              <a:t>LC </a:t>
            </a:r>
            <a:r>
              <a:rPr lang="pt-BR" sz="1400" b="1" kern="1200" dirty="0" smtClean="0"/>
              <a:t>621/2012</a:t>
            </a:r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dirty="0" smtClean="0"/>
              <a:t>Capítulos </a:t>
            </a:r>
            <a:r>
              <a:rPr lang="pt-BR" sz="1400" b="1" dirty="0" smtClean="0"/>
              <a:t>III e IV</a:t>
            </a:r>
            <a:endParaRPr lang="pt-BR" sz="1400" b="1" kern="1200" dirty="0" smtClean="0"/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dirty="0"/>
              <a:t>Contas do Governador e do Prefeito e das Contas Anuais e Especiais</a:t>
            </a:r>
            <a:endParaRPr lang="pt-BR" sz="1400" kern="1200" dirty="0"/>
          </a:p>
        </p:txBody>
      </p:sp>
      <p:sp>
        <p:nvSpPr>
          <p:cNvPr id="13" name="Elipse 12"/>
          <p:cNvSpPr/>
          <p:nvPr/>
        </p:nvSpPr>
        <p:spPr>
          <a:xfrm>
            <a:off x="5872173" y="2606675"/>
            <a:ext cx="2909784" cy="2375544"/>
          </a:xfrm>
          <a:prstGeom prst="ellipse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4" name="Elipse 8"/>
          <p:cNvSpPr/>
          <p:nvPr/>
        </p:nvSpPr>
        <p:spPr>
          <a:xfrm>
            <a:off x="6379728" y="3009315"/>
            <a:ext cx="2152712" cy="1679762"/>
          </a:xfrm>
          <a:prstGeom prst="rect">
            <a:avLst/>
          </a:prstGeom>
          <a:scene3d>
            <a:camera prst="orthographicFront"/>
            <a:lightRig rig="chilly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kern="1200" dirty="0" smtClean="0"/>
              <a:t>Resolução TCE 261/2013</a:t>
            </a:r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dirty="0" smtClean="0"/>
              <a:t>Título IV, Capítulo I a IV</a:t>
            </a:r>
            <a:endParaRPr lang="pt-BR" sz="1400" b="1" kern="1200" dirty="0" smtClean="0"/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dirty="0" smtClean="0"/>
              <a:t>Contas </a:t>
            </a:r>
            <a:r>
              <a:rPr lang="pt-BR" sz="1400" dirty="0"/>
              <a:t>do Governador, d</a:t>
            </a:r>
            <a:r>
              <a:rPr lang="pt-BR" sz="1400" dirty="0" smtClean="0"/>
              <a:t>os </a:t>
            </a:r>
            <a:r>
              <a:rPr lang="pt-BR" sz="1400" dirty="0"/>
              <a:t>Prefeitos e das Prestações e Tomadas de </a:t>
            </a:r>
            <a:r>
              <a:rPr lang="pt-BR" sz="1400" dirty="0" smtClean="0"/>
              <a:t>Contas.</a:t>
            </a:r>
            <a:endParaRPr lang="pt-BR" sz="1400" kern="1200" dirty="0"/>
          </a:p>
        </p:txBody>
      </p:sp>
      <p:sp>
        <p:nvSpPr>
          <p:cNvPr id="11" name="Elipse 10"/>
          <p:cNvSpPr/>
          <p:nvPr/>
        </p:nvSpPr>
        <p:spPr>
          <a:xfrm>
            <a:off x="2913922" y="4659108"/>
            <a:ext cx="3465806" cy="1519737"/>
          </a:xfrm>
          <a:prstGeom prst="ellipse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2" name="Elipse 10"/>
          <p:cNvSpPr/>
          <p:nvPr/>
        </p:nvSpPr>
        <p:spPr>
          <a:xfrm>
            <a:off x="3421477" y="4689078"/>
            <a:ext cx="2450696" cy="1404220"/>
          </a:xfrm>
          <a:prstGeom prst="rect">
            <a:avLst/>
          </a:prstGeom>
          <a:scene3d>
            <a:camera prst="orthographicFront"/>
            <a:lightRig rig="chilly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kern="1200" dirty="0" smtClean="0"/>
              <a:t>IN TCE Nº 028/2013</a:t>
            </a:r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dirty="0" smtClean="0"/>
              <a:t>Dispõe </a:t>
            </a:r>
            <a:r>
              <a:rPr lang="pt-BR" sz="1400" dirty="0"/>
              <a:t>sobre a composição e a forma de envio das tomadas e prestações de contas anuais dos Chefes dos Poderes e demais ordenadores de despesas.</a:t>
            </a:r>
            <a:endParaRPr lang="pt-BR" sz="1400" kern="1200" dirty="0"/>
          </a:p>
        </p:txBody>
      </p:sp>
      <p:sp>
        <p:nvSpPr>
          <p:cNvPr id="9" name="Elipse 8"/>
          <p:cNvSpPr/>
          <p:nvPr/>
        </p:nvSpPr>
        <p:spPr>
          <a:xfrm>
            <a:off x="478090" y="2837861"/>
            <a:ext cx="2943387" cy="2027653"/>
          </a:xfrm>
          <a:prstGeom prst="ellipse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0" name="Elipse 12"/>
          <p:cNvSpPr/>
          <p:nvPr/>
        </p:nvSpPr>
        <p:spPr>
          <a:xfrm>
            <a:off x="683568" y="3056811"/>
            <a:ext cx="2355229" cy="1632267"/>
          </a:xfrm>
          <a:prstGeom prst="rect">
            <a:avLst/>
          </a:prstGeom>
          <a:scene3d>
            <a:camera prst="orthographicFront"/>
            <a:lightRig rig="chilly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dirty="0"/>
              <a:t>LC 621/2012</a:t>
            </a:r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dirty="0" smtClean="0"/>
              <a:t> ( Lei </a:t>
            </a:r>
            <a:r>
              <a:rPr lang="pt-BR" sz="1400" b="1" dirty="0"/>
              <a:t>Orgânica) Artigo 81</a:t>
            </a:r>
            <a:endParaRPr lang="pt-BR" sz="1400" b="1" dirty="0"/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dirty="0" smtClean="0"/>
              <a:t>“Os </a:t>
            </a:r>
            <a:r>
              <a:rPr lang="pt-BR" sz="1400" dirty="0"/>
              <a:t>administradores públicos, os ordenadores de despesas e os demais responsáveis por dinheiros, bens e valores têm o dever de prestar contas ao Tribunal de Contas”.</a:t>
            </a: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83" y="242352"/>
            <a:ext cx="5987004" cy="1066179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352"/>
            <a:ext cx="2952328" cy="1022480"/>
          </a:xfrm>
          <a:prstGeom prst="rect">
            <a:avLst/>
          </a:prstGeom>
        </p:spPr>
      </p:pic>
      <p:sp>
        <p:nvSpPr>
          <p:cNvPr id="25" name="Retângulo 24"/>
          <p:cNvSpPr/>
          <p:nvPr/>
        </p:nvSpPr>
        <p:spPr>
          <a:xfrm>
            <a:off x="-20150" y="617884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SECONT NA ESTRADA </a:t>
            </a:r>
            <a:endParaRPr lang="pt-BR" i="1" dirty="0" smtClean="0">
              <a:latin typeface="Adobe Arabic" pitchFamily="18" charset="-78"/>
              <a:ea typeface="Adobe Gothic Std B" pitchFamily="34" charset="-128"/>
              <a:cs typeface="Adobe Arabic" pitchFamily="18" charset="-78"/>
            </a:endParaRPr>
          </a:p>
          <a:p>
            <a:pPr algn="ctr"/>
            <a:r>
              <a:rPr lang="pt-BR" i="1" dirty="0" smtClean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www.secont.es.gov.br </a:t>
            </a:r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– www.transparencia.es.gov.br – www.ouvidoria.es.gov.br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00" y="116632"/>
            <a:ext cx="1480514" cy="1022480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284998" y="1988840"/>
            <a:ext cx="26830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FUNDAMENTAÇÃO LEGAL </a:t>
            </a:r>
          </a:p>
          <a:p>
            <a:pPr algn="ctr"/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(TCE-ES)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542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/>
      <p:bldP spid="14" grpId="0"/>
      <p:bldP spid="12" grpId="0"/>
      <p:bldP spid="10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 4"/>
          <p:cNvSpPr/>
          <p:nvPr/>
        </p:nvSpPr>
        <p:spPr>
          <a:xfrm>
            <a:off x="2235074" y="3031381"/>
            <a:ext cx="6646750" cy="2413843"/>
          </a:xfrm>
          <a:custGeom>
            <a:avLst/>
            <a:gdLst>
              <a:gd name="connsiteX0" fmla="*/ 0 w 5879980"/>
              <a:gd name="connsiteY0" fmla="*/ 0 h 2129633"/>
              <a:gd name="connsiteX1" fmla="*/ 5879980 w 5879980"/>
              <a:gd name="connsiteY1" fmla="*/ 0 h 2129633"/>
              <a:gd name="connsiteX2" fmla="*/ 5879980 w 5879980"/>
              <a:gd name="connsiteY2" fmla="*/ 2129633 h 2129633"/>
              <a:gd name="connsiteX3" fmla="*/ 0 w 5879980"/>
              <a:gd name="connsiteY3" fmla="*/ 2129633 h 2129633"/>
              <a:gd name="connsiteX4" fmla="*/ 0 w 5879980"/>
              <a:gd name="connsiteY4" fmla="*/ 0 h 212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9980" h="2129633">
                <a:moveTo>
                  <a:pt x="0" y="0"/>
                </a:moveTo>
                <a:lnTo>
                  <a:pt x="5879980" y="0"/>
                </a:lnTo>
                <a:lnTo>
                  <a:pt x="5879980" y="2129633"/>
                </a:lnTo>
                <a:lnTo>
                  <a:pt x="0" y="2129633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70688" tIns="0" rIns="170688" bIns="170688" numCol="1" spcCol="1270" anchor="ctr" anchorCtr="0">
            <a:noAutofit/>
          </a:bodyPr>
          <a:lstStyle/>
          <a:p>
            <a:pPr marL="342900" lvl="0" indent="-34290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</a:rPr>
              <a:t>Balanço Geral;</a:t>
            </a:r>
          </a:p>
          <a:p>
            <a:pPr marL="342900" lvl="0" indent="-34290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</a:rPr>
              <a:t>demais </a:t>
            </a:r>
            <a:r>
              <a:rPr lang="pt-BR" sz="2400" dirty="0">
                <a:solidFill>
                  <a:schemeClr val="tx1"/>
                </a:solidFill>
              </a:rPr>
              <a:t>documentos e informações exigidos em ato normativo do </a:t>
            </a:r>
            <a:r>
              <a:rPr lang="pt-BR" sz="2400" dirty="0" smtClean="0">
                <a:solidFill>
                  <a:schemeClr val="tx1"/>
                </a:solidFill>
              </a:rPr>
              <a:t>Tribunal;</a:t>
            </a:r>
          </a:p>
          <a:p>
            <a:pPr marL="342900" lvl="0" indent="-34290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</a:rPr>
              <a:t>Relatório </a:t>
            </a:r>
            <a:r>
              <a:rPr lang="pt-BR" sz="2400" dirty="0">
                <a:solidFill>
                  <a:schemeClr val="tx1"/>
                </a:solidFill>
              </a:rPr>
              <a:t>e do parecer conclusivo do órgão central do sistema de controle </a:t>
            </a:r>
            <a:r>
              <a:rPr lang="pt-BR" sz="2400" dirty="0" smtClean="0">
                <a:solidFill>
                  <a:schemeClr val="tx1"/>
                </a:solidFill>
              </a:rPr>
              <a:t>interno.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79512" y="3041292"/>
            <a:ext cx="1872208" cy="1015663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39999">
                <a:schemeClr val="accent2">
                  <a:lumMod val="60000"/>
                  <a:lumOff val="40000"/>
                </a:schemeClr>
              </a:gs>
              <a:gs pos="70000">
                <a:schemeClr val="accent2">
                  <a:lumMod val="40000"/>
                  <a:lumOff val="60000"/>
                </a:schemeClr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>
              <a:spcBef>
                <a:spcPts val="2400"/>
              </a:spcBef>
              <a:spcAft>
                <a:spcPts val="2400"/>
              </a:spcAft>
            </a:pPr>
            <a:r>
              <a:rPr lang="pt-BR" sz="2000" b="1" dirty="0" smtClean="0"/>
              <a:t>Contas </a:t>
            </a:r>
            <a:r>
              <a:rPr lang="pt-BR" sz="2000" b="1" dirty="0"/>
              <a:t>do Governador e dos </a:t>
            </a:r>
            <a:r>
              <a:rPr lang="pt-BR" sz="2000" b="1" dirty="0" smtClean="0"/>
              <a:t>Prefeitos</a:t>
            </a:r>
            <a:endParaRPr lang="pt-BR" sz="20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83" y="242352"/>
            <a:ext cx="5987004" cy="106617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352"/>
            <a:ext cx="2952328" cy="102248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00" y="116632"/>
            <a:ext cx="1480514" cy="102248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-20150" y="617884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SECONT NA ESTRADA </a:t>
            </a:r>
            <a:endParaRPr lang="pt-BR" i="1" dirty="0" smtClean="0">
              <a:latin typeface="Adobe Arabic" pitchFamily="18" charset="-78"/>
              <a:ea typeface="Adobe Gothic Std B" pitchFamily="34" charset="-128"/>
              <a:cs typeface="Adobe Arabic" pitchFamily="18" charset="-78"/>
            </a:endParaRPr>
          </a:p>
          <a:p>
            <a:pPr algn="ctr"/>
            <a:r>
              <a:rPr lang="pt-BR" i="1" dirty="0" smtClean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www.secont.es.gov.br </a:t>
            </a:r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– www.transparencia.es.gov.br – www.ouvidoria.es.gov.br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93448" y="198884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FUNDAMENTAÇÃO LEGAL (TCE-ES) </a:t>
            </a:r>
          </a:p>
          <a:p>
            <a:pPr algn="ctr"/>
            <a:r>
              <a:rPr lang="pt-BR" b="1" dirty="0" smtClean="0"/>
              <a:t>(Resolução TCE-ES </a:t>
            </a:r>
            <a:r>
              <a:rPr lang="pt-BR" b="1" dirty="0"/>
              <a:t>nº. </a:t>
            </a:r>
            <a:r>
              <a:rPr lang="pt-BR" b="1" dirty="0" smtClean="0"/>
              <a:t>261/2013)</a:t>
            </a:r>
            <a:endParaRPr lang="pt-BR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93448" y="1340768"/>
            <a:ext cx="8640960" cy="4001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PRESTAÇÃO DE 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CONTAS</a:t>
            </a:r>
            <a:endParaRPr lang="pt-BR" sz="20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948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/>
          <p:nvPr/>
        </p:nvSpPr>
        <p:spPr>
          <a:xfrm>
            <a:off x="2722925" y="2807905"/>
            <a:ext cx="6120680" cy="3357399"/>
          </a:xfrm>
          <a:custGeom>
            <a:avLst/>
            <a:gdLst>
              <a:gd name="connsiteX0" fmla="*/ 0 w 5118553"/>
              <a:gd name="connsiteY0" fmla="*/ 0 h 1973889"/>
              <a:gd name="connsiteX1" fmla="*/ 5118553 w 5118553"/>
              <a:gd name="connsiteY1" fmla="*/ 0 h 1973889"/>
              <a:gd name="connsiteX2" fmla="*/ 5118553 w 5118553"/>
              <a:gd name="connsiteY2" fmla="*/ 1973889 h 1973889"/>
              <a:gd name="connsiteX3" fmla="*/ 0 w 5118553"/>
              <a:gd name="connsiteY3" fmla="*/ 1973889 h 1973889"/>
              <a:gd name="connsiteX4" fmla="*/ 0 w 5118553"/>
              <a:gd name="connsiteY4" fmla="*/ 0 h 197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8553" h="1973889">
                <a:moveTo>
                  <a:pt x="0" y="0"/>
                </a:moveTo>
                <a:lnTo>
                  <a:pt x="5118553" y="0"/>
                </a:lnTo>
                <a:lnTo>
                  <a:pt x="5118553" y="1973889"/>
                </a:lnTo>
                <a:lnTo>
                  <a:pt x="0" y="1973889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170688" tIns="0" rIns="170688" bIns="170688" numCol="1" spcCol="1270" anchor="ctr" anchorCtr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/>
              <a:t>R</a:t>
            </a:r>
            <a:r>
              <a:rPr lang="pt-BR" sz="2000" dirty="0" smtClean="0"/>
              <a:t>ol </a:t>
            </a:r>
            <a:r>
              <a:rPr lang="pt-BR" sz="2000" dirty="0"/>
              <a:t>de responsáveis da unidade ou entidade jurisdicionada;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/>
              <a:t>Relatório </a:t>
            </a:r>
            <a:r>
              <a:rPr lang="pt-BR" sz="2000" dirty="0"/>
              <a:t>de gestão, emitido pelos responsáveis;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/>
              <a:t>Relatórios </a:t>
            </a:r>
            <a:r>
              <a:rPr lang="pt-BR" sz="2000" dirty="0"/>
              <a:t>e pareceres sobre as contas </a:t>
            </a:r>
            <a:endParaRPr lang="pt-BR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/>
              <a:t>Relatório </a:t>
            </a:r>
            <a:r>
              <a:rPr lang="pt-BR" sz="2000" dirty="0"/>
              <a:t>do órgão de controle interno, com o respectivo parecer do seu </a:t>
            </a:r>
            <a:r>
              <a:rPr lang="pt-BR" sz="2000" dirty="0" smtClean="0"/>
              <a:t>dirigente;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/>
              <a:t>Demonstrações financeiras e </a:t>
            </a:r>
            <a:r>
              <a:rPr lang="pt-BR" sz="2000" dirty="0"/>
              <a:t>outros demonstrativos definidos em ato normativo </a:t>
            </a:r>
            <a:r>
              <a:rPr lang="pt-BR" sz="2000" dirty="0" smtClean="0"/>
              <a:t>específico;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/>
              <a:t>Relatório </a:t>
            </a:r>
            <a:r>
              <a:rPr lang="pt-BR" sz="2000" dirty="0"/>
              <a:t>e do parecer conclusivo da unidade executora do controle </a:t>
            </a:r>
            <a:r>
              <a:rPr lang="pt-BR" sz="2000" dirty="0" smtClean="0"/>
              <a:t>interno.</a:t>
            </a:r>
            <a:endParaRPr lang="pt-BR" sz="2400" kern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16062" y="2825001"/>
            <a:ext cx="2334497" cy="1323439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39999">
                <a:schemeClr val="accent3">
                  <a:lumMod val="60000"/>
                  <a:lumOff val="40000"/>
                </a:schemeClr>
              </a:gs>
              <a:gs pos="70000">
                <a:schemeClr val="accent3">
                  <a:lumMod val="40000"/>
                  <a:lumOff val="60000"/>
                </a:schemeClr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>
              <a:spcBef>
                <a:spcPts val="2400"/>
              </a:spcBef>
              <a:spcAft>
                <a:spcPts val="2400"/>
              </a:spcAft>
            </a:pPr>
            <a:r>
              <a:rPr lang="pt-BR" sz="2000" b="1" dirty="0" smtClean="0"/>
              <a:t>Contas </a:t>
            </a:r>
            <a:r>
              <a:rPr lang="pt-BR" sz="2000" b="1" dirty="0"/>
              <a:t>dos administradores e demais responsáveis</a:t>
            </a:r>
            <a:r>
              <a:rPr lang="pt-BR" sz="2000" dirty="0"/>
              <a:t>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83" y="242352"/>
            <a:ext cx="5987004" cy="106617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352"/>
            <a:ext cx="2952328" cy="102248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00" y="116632"/>
            <a:ext cx="1480514" cy="1022480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-20150" y="617884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SECONT NA ESTRADA </a:t>
            </a:r>
            <a:endParaRPr lang="pt-BR" i="1" dirty="0" smtClean="0">
              <a:latin typeface="Adobe Arabic" pitchFamily="18" charset="-78"/>
              <a:ea typeface="Adobe Gothic Std B" pitchFamily="34" charset="-128"/>
              <a:cs typeface="Adobe Arabic" pitchFamily="18" charset="-78"/>
            </a:endParaRPr>
          </a:p>
          <a:p>
            <a:pPr algn="ctr"/>
            <a:r>
              <a:rPr lang="pt-BR" i="1" dirty="0" smtClean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www.secont.es.gov.br </a:t>
            </a:r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– www.transparencia.es.gov.br – www.ouvidoria.es.gov.br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93448" y="1340768"/>
            <a:ext cx="8640960" cy="4001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PRESTAÇÃO DE 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CONTAS</a:t>
            </a:r>
            <a:endParaRPr lang="pt-BR" sz="20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16063" y="1772816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FUNDAMENTAÇÃO LEGAL (TCE-ES) </a:t>
            </a:r>
          </a:p>
          <a:p>
            <a:pPr algn="ctr"/>
            <a:r>
              <a:rPr lang="pt-BR" b="1" dirty="0" smtClean="0"/>
              <a:t>(Resolução TCE-ES </a:t>
            </a:r>
            <a:r>
              <a:rPr lang="pt-BR" b="1" dirty="0"/>
              <a:t>nº. </a:t>
            </a:r>
            <a:r>
              <a:rPr lang="pt-BR" b="1" dirty="0" smtClean="0"/>
              <a:t>261/2013)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18122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 4"/>
          <p:cNvSpPr/>
          <p:nvPr/>
        </p:nvSpPr>
        <p:spPr>
          <a:xfrm>
            <a:off x="2245730" y="4414239"/>
            <a:ext cx="6646750" cy="1751065"/>
          </a:xfrm>
          <a:custGeom>
            <a:avLst/>
            <a:gdLst>
              <a:gd name="connsiteX0" fmla="*/ 0 w 5879980"/>
              <a:gd name="connsiteY0" fmla="*/ 0 h 2129633"/>
              <a:gd name="connsiteX1" fmla="*/ 5879980 w 5879980"/>
              <a:gd name="connsiteY1" fmla="*/ 0 h 2129633"/>
              <a:gd name="connsiteX2" fmla="*/ 5879980 w 5879980"/>
              <a:gd name="connsiteY2" fmla="*/ 2129633 h 2129633"/>
              <a:gd name="connsiteX3" fmla="*/ 0 w 5879980"/>
              <a:gd name="connsiteY3" fmla="*/ 2129633 h 2129633"/>
              <a:gd name="connsiteX4" fmla="*/ 0 w 5879980"/>
              <a:gd name="connsiteY4" fmla="*/ 0 h 212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9980" h="2129633">
                <a:moveTo>
                  <a:pt x="0" y="0"/>
                </a:moveTo>
                <a:lnTo>
                  <a:pt x="5879980" y="0"/>
                </a:lnTo>
                <a:lnTo>
                  <a:pt x="5879980" y="2129633"/>
                </a:lnTo>
                <a:lnTo>
                  <a:pt x="0" y="212963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</a:gradFill>
          <a:ln>
            <a:solidFill>
              <a:schemeClr val="accent1">
                <a:lumMod val="75000"/>
              </a:schemeClr>
            </a:solidFill>
          </a:ln>
          <a:effectLst>
            <a:glow rad="127000">
              <a:schemeClr val="accent1">
                <a:lumMod val="75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70688" tIns="0" rIns="170688" bIns="170688" numCol="1" spcCol="1270" anchor="ctr" anchorCtr="0">
            <a:noAutofit/>
          </a:bodyPr>
          <a:lstStyle/>
          <a:p>
            <a:pPr marL="342900" lvl="0" indent="-342900" defTabSz="1066800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Anexos 01 e 11 – Contas do </a:t>
            </a:r>
            <a:r>
              <a:rPr lang="pt-BR" sz="2400" dirty="0" smtClean="0"/>
              <a:t>Governador;</a:t>
            </a:r>
          </a:p>
          <a:p>
            <a:pPr marL="342900" lvl="0" indent="-342900" defTabSz="1066800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2400" dirty="0" smtClean="0"/>
              <a:t>Anexos </a:t>
            </a:r>
            <a:r>
              <a:rPr lang="pt-BR" sz="2400" dirty="0"/>
              <a:t>02 e 11 – Contas dos </a:t>
            </a:r>
            <a:r>
              <a:rPr lang="pt-BR" sz="2400" dirty="0" smtClean="0"/>
              <a:t>Prefeitos; e</a:t>
            </a:r>
          </a:p>
          <a:p>
            <a:pPr marL="342900" lvl="0" indent="-342900" defTabSz="1066800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2400" dirty="0" smtClean="0"/>
              <a:t>Anexos </a:t>
            </a:r>
            <a:r>
              <a:rPr lang="pt-BR" sz="2400" dirty="0"/>
              <a:t>03 e 12 – Contas dos administradores e demais responsáveis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12533" y="2636912"/>
            <a:ext cx="1872208" cy="156966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39999">
                <a:schemeClr val="accent1">
                  <a:lumMod val="60000"/>
                  <a:lumOff val="40000"/>
                </a:schemeClr>
              </a:gs>
              <a:gs pos="70000">
                <a:schemeClr val="accent1">
                  <a:lumMod val="40000"/>
                  <a:lumOff val="60000"/>
                </a:schemeClr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>
              <a:spcBef>
                <a:spcPts val="2400"/>
              </a:spcBef>
              <a:spcAft>
                <a:spcPts val="2400"/>
              </a:spcAft>
            </a:pPr>
            <a:r>
              <a:rPr lang="pt-BR" sz="2400" b="1" dirty="0"/>
              <a:t>Instrução Normativa do TCE nº </a:t>
            </a:r>
            <a:r>
              <a:rPr lang="pt-BR" sz="2400" b="1" dirty="0" smtClean="0"/>
              <a:t>28/2013 </a:t>
            </a:r>
            <a:endParaRPr lang="pt-BR" sz="2400" b="1" dirty="0"/>
          </a:p>
        </p:txBody>
      </p:sp>
      <p:sp>
        <p:nvSpPr>
          <p:cNvPr id="6" name="Forma livre 5"/>
          <p:cNvSpPr/>
          <p:nvPr/>
        </p:nvSpPr>
        <p:spPr>
          <a:xfrm>
            <a:off x="2245730" y="2690876"/>
            <a:ext cx="6646750" cy="1530212"/>
          </a:xfrm>
          <a:custGeom>
            <a:avLst/>
            <a:gdLst>
              <a:gd name="connsiteX0" fmla="*/ 0 w 5879980"/>
              <a:gd name="connsiteY0" fmla="*/ 0 h 2129633"/>
              <a:gd name="connsiteX1" fmla="*/ 5879980 w 5879980"/>
              <a:gd name="connsiteY1" fmla="*/ 0 h 2129633"/>
              <a:gd name="connsiteX2" fmla="*/ 5879980 w 5879980"/>
              <a:gd name="connsiteY2" fmla="*/ 2129633 h 2129633"/>
              <a:gd name="connsiteX3" fmla="*/ 0 w 5879980"/>
              <a:gd name="connsiteY3" fmla="*/ 2129633 h 2129633"/>
              <a:gd name="connsiteX4" fmla="*/ 0 w 5879980"/>
              <a:gd name="connsiteY4" fmla="*/ 0 h 212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9980" h="2129633">
                <a:moveTo>
                  <a:pt x="0" y="0"/>
                </a:moveTo>
                <a:lnTo>
                  <a:pt x="5879980" y="0"/>
                </a:lnTo>
                <a:lnTo>
                  <a:pt x="5879980" y="2129633"/>
                </a:lnTo>
                <a:lnTo>
                  <a:pt x="0" y="212963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</a:gradFill>
          <a:ln>
            <a:solidFill>
              <a:schemeClr val="accent1">
                <a:lumMod val="75000"/>
              </a:schemeClr>
            </a:solidFill>
          </a:ln>
          <a:effectLst>
            <a:glow rad="127000">
              <a:schemeClr val="accent1">
                <a:lumMod val="75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70688" tIns="0" rIns="170688" bIns="170688" numCol="1" spcCol="1270" anchor="ctr" anchorCtr="0">
            <a:noAutofit/>
          </a:bodyPr>
          <a:lstStyle/>
          <a:p>
            <a:pPr lvl="0"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dirty="0" smtClean="0"/>
              <a:t>Documentos </a:t>
            </a:r>
            <a:r>
              <a:rPr lang="pt-BR" sz="2400" dirty="0"/>
              <a:t>que compõem as </a:t>
            </a:r>
            <a:r>
              <a:rPr lang="pt-BR" sz="2400" dirty="0" smtClean="0"/>
              <a:t>prestações </a:t>
            </a:r>
            <a:r>
              <a:rPr lang="pt-BR" sz="2400" dirty="0"/>
              <a:t>de contas e os elementos necessários no relatório e do parecer conclusivo do órgão central do sistema de controle </a:t>
            </a:r>
            <a:r>
              <a:rPr lang="pt-BR" sz="2400" dirty="0" smtClean="0"/>
              <a:t>interno.</a:t>
            </a:r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83" y="242352"/>
            <a:ext cx="5987004" cy="106617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352"/>
            <a:ext cx="2952328" cy="102248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00" y="116632"/>
            <a:ext cx="1480514" cy="1022480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-20150" y="617884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SECONT NA ESTRADA </a:t>
            </a:r>
            <a:endParaRPr lang="pt-BR" i="1" dirty="0" smtClean="0">
              <a:latin typeface="Adobe Arabic" pitchFamily="18" charset="-78"/>
              <a:ea typeface="Adobe Gothic Std B" pitchFamily="34" charset="-128"/>
              <a:cs typeface="Adobe Arabic" pitchFamily="18" charset="-78"/>
            </a:endParaRPr>
          </a:p>
          <a:p>
            <a:pPr algn="ctr"/>
            <a:r>
              <a:rPr lang="pt-BR" i="1" dirty="0" smtClean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www.secont.es.gov.br </a:t>
            </a:r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– www.transparencia.es.gov.br – www.ouvidoria.es.gov.br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93448" y="1340768"/>
            <a:ext cx="8640960" cy="4001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PRESTAÇÃO DE 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CONTAS</a:t>
            </a:r>
            <a:endParaRPr lang="pt-BR" sz="20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16063" y="1772816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FUNDAMENTAÇÃO LEGAL (TCE-ES) </a:t>
            </a:r>
          </a:p>
          <a:p>
            <a:pPr algn="ctr"/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t-BR" b="1" dirty="0" smtClean="0"/>
              <a:t>IN TCE-ES </a:t>
            </a:r>
            <a:r>
              <a:rPr lang="pt-BR" b="1" dirty="0"/>
              <a:t>nº. </a:t>
            </a:r>
            <a:r>
              <a:rPr lang="pt-BR" b="1" dirty="0" smtClean="0"/>
              <a:t>28/2013</a:t>
            </a:r>
            <a:r>
              <a:rPr lang="pt-BR" b="1" dirty="0" smtClean="0"/>
              <a:t>)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9543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6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5616" y="2132856"/>
            <a:ext cx="7164288" cy="2592288"/>
          </a:xfrm>
          <a:noFill/>
          <a:ln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>
            <a:noAutofit/>
          </a:bodyPr>
          <a:lstStyle/>
          <a:p>
            <a:pPr>
              <a:defRPr/>
            </a:pPr>
            <a:r>
              <a:rPr lang="pt-BR" sz="3600" b="1" dirty="0"/>
              <a:t>ATUAÇÃO DA COORDENAÇÃO DE CONTAS DE GOVERNO – CGOV/SECONT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83" y="242352"/>
            <a:ext cx="5987004" cy="106617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352"/>
            <a:ext cx="2952328" cy="102248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00" y="116632"/>
            <a:ext cx="1480514" cy="102248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-20150" y="617884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SECONT NA ESTRADA </a:t>
            </a:r>
            <a:endParaRPr lang="pt-BR" i="1" dirty="0" smtClean="0">
              <a:latin typeface="Adobe Arabic" pitchFamily="18" charset="-78"/>
              <a:ea typeface="Adobe Gothic Std B" pitchFamily="34" charset="-128"/>
              <a:cs typeface="Adobe Arabic" pitchFamily="18" charset="-78"/>
            </a:endParaRPr>
          </a:p>
          <a:p>
            <a:pPr algn="ctr"/>
            <a:r>
              <a:rPr lang="pt-BR" i="1" dirty="0" smtClean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www.secont.es.gov.br </a:t>
            </a:r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– www.transparencia.es.gov.br – www.ouvidoria.es.gov.br</a:t>
            </a:r>
          </a:p>
        </p:txBody>
      </p:sp>
    </p:spTree>
    <p:extLst>
      <p:ext uri="{BB962C8B-B14F-4D97-AF65-F5344CB8AC3E}">
        <p14:creationId xmlns:p14="http://schemas.microsoft.com/office/powerpoint/2010/main" val="117374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352"/>
            <a:ext cx="2952328" cy="1022480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323528" y="1475492"/>
            <a:ext cx="8496944" cy="3693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b="1" dirty="0" smtClean="0"/>
              <a:t>ATUAÇÃO DA COORDENAÇÃO DE CONTAS DE GOVERNO - CGOV/SECONT</a:t>
            </a:r>
            <a:endParaRPr lang="pt-BR" sz="2000" b="1" dirty="0"/>
          </a:p>
        </p:txBody>
      </p:sp>
      <p:sp>
        <p:nvSpPr>
          <p:cNvPr id="12" name="Retângulo 11"/>
          <p:cNvSpPr/>
          <p:nvPr/>
        </p:nvSpPr>
        <p:spPr>
          <a:xfrm>
            <a:off x="-20150" y="617884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SECONT NA ESTRADA </a:t>
            </a:r>
            <a:endParaRPr lang="pt-BR" i="1" dirty="0" smtClean="0">
              <a:latin typeface="Adobe Arabic" pitchFamily="18" charset="-78"/>
              <a:ea typeface="Adobe Gothic Std B" pitchFamily="34" charset="-128"/>
              <a:cs typeface="Adobe Arabic" pitchFamily="18" charset="-78"/>
            </a:endParaRPr>
          </a:p>
          <a:p>
            <a:pPr algn="ctr"/>
            <a:r>
              <a:rPr lang="pt-BR" i="1" dirty="0" smtClean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www.secont.es.gov.br </a:t>
            </a:r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– www.transparencia.es.gov.br – www.ouvidoria.es.gov.br</a:t>
            </a:r>
          </a:p>
        </p:txBody>
      </p:sp>
      <p:sp>
        <p:nvSpPr>
          <p:cNvPr id="7" name="Fluxograma: Documento 6"/>
          <p:cNvSpPr/>
          <p:nvPr/>
        </p:nvSpPr>
        <p:spPr>
          <a:xfrm>
            <a:off x="4983048" y="2348880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b="1" dirty="0"/>
              <a:t>Prévia</a:t>
            </a:r>
          </a:p>
        </p:txBody>
      </p:sp>
      <p:sp>
        <p:nvSpPr>
          <p:cNvPr id="16" name="Fluxograma: Documento 15"/>
          <p:cNvSpPr/>
          <p:nvPr/>
        </p:nvSpPr>
        <p:spPr>
          <a:xfrm>
            <a:off x="5004526" y="3680448"/>
            <a:ext cx="1943738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b="1" dirty="0"/>
              <a:t>Concomitante</a:t>
            </a:r>
          </a:p>
        </p:txBody>
      </p:sp>
      <p:sp>
        <p:nvSpPr>
          <p:cNvPr id="17" name="Fluxograma: Documento 16"/>
          <p:cNvSpPr/>
          <p:nvPr/>
        </p:nvSpPr>
        <p:spPr>
          <a:xfrm>
            <a:off x="5076056" y="4941168"/>
            <a:ext cx="1534331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b="1" dirty="0"/>
              <a:t>Posterior</a:t>
            </a:r>
          </a:p>
        </p:txBody>
      </p:sp>
      <p:sp>
        <p:nvSpPr>
          <p:cNvPr id="18" name="Elipse 17"/>
          <p:cNvSpPr/>
          <p:nvPr/>
        </p:nvSpPr>
        <p:spPr>
          <a:xfrm>
            <a:off x="3792491" y="2137044"/>
            <a:ext cx="1036030" cy="103632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Elipse 18"/>
          <p:cNvSpPr/>
          <p:nvPr/>
        </p:nvSpPr>
        <p:spPr>
          <a:xfrm>
            <a:off x="3896010" y="3468612"/>
            <a:ext cx="1036030" cy="1036320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Elipse 19"/>
          <p:cNvSpPr/>
          <p:nvPr/>
        </p:nvSpPr>
        <p:spPr>
          <a:xfrm>
            <a:off x="3923928" y="4813972"/>
            <a:ext cx="1036030" cy="1036320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Texto explicativo em seta para a direita 8"/>
          <p:cNvSpPr/>
          <p:nvPr/>
        </p:nvSpPr>
        <p:spPr>
          <a:xfrm>
            <a:off x="2339752" y="3450704"/>
            <a:ext cx="1152128" cy="9144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CGOV</a:t>
            </a:r>
            <a:endParaRPr lang="pt-BR" dirty="0"/>
          </a:p>
        </p:txBody>
      </p:sp>
      <p:sp>
        <p:nvSpPr>
          <p:cNvPr id="11" name="Semicírculos 10"/>
          <p:cNvSpPr/>
          <p:nvPr/>
        </p:nvSpPr>
        <p:spPr>
          <a:xfrm rot="5400000">
            <a:off x="1708436" y="3533738"/>
            <a:ext cx="3355866" cy="906068"/>
          </a:xfrm>
          <a:prstGeom prst="blockArc">
            <a:avLst>
              <a:gd name="adj1" fmla="val 10800000"/>
              <a:gd name="adj2" fmla="val 21528313"/>
              <a:gd name="adj3" fmla="val 291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83" y="242352"/>
            <a:ext cx="5987004" cy="1066179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00" y="116632"/>
            <a:ext cx="1480514" cy="102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1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352"/>
            <a:ext cx="2952328" cy="102248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-20150" y="617884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SECONT NA ESTRADA </a:t>
            </a:r>
            <a:endParaRPr lang="pt-BR" i="1" dirty="0" smtClean="0">
              <a:latin typeface="Adobe Arabic" pitchFamily="18" charset="-78"/>
              <a:ea typeface="Adobe Gothic Std B" pitchFamily="34" charset="-128"/>
              <a:cs typeface="Adobe Arabic" pitchFamily="18" charset="-78"/>
            </a:endParaRPr>
          </a:p>
          <a:p>
            <a:pPr algn="ctr"/>
            <a:r>
              <a:rPr lang="pt-BR" i="1" dirty="0" smtClean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www.secont.es.gov.br </a:t>
            </a:r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– www.transparencia.es.gov.br – www.ouvidoria.es.gov.br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23528" y="1763524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ATUAÇÃO PRÉVIA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23528" y="2346459"/>
            <a:ext cx="1122682" cy="113625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Retângulo 1"/>
          <p:cNvSpPr/>
          <p:nvPr/>
        </p:nvSpPr>
        <p:spPr>
          <a:xfrm>
            <a:off x="1734242" y="2423790"/>
            <a:ext cx="70862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3200" dirty="0"/>
              <a:t>Participação em </a:t>
            </a:r>
            <a:r>
              <a:rPr lang="pt-BR" sz="3200" dirty="0" smtClean="0"/>
              <a:t>Comissões, Comitês </a:t>
            </a:r>
            <a:r>
              <a:rPr lang="pt-BR" sz="3200" dirty="0"/>
              <a:t>e Reuniões periódicas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23528" y="3660895"/>
            <a:ext cx="1122682" cy="1136257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etângulo 14"/>
          <p:cNvSpPr/>
          <p:nvPr/>
        </p:nvSpPr>
        <p:spPr>
          <a:xfrm>
            <a:off x="323528" y="4791526"/>
            <a:ext cx="1122682" cy="1136257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tângulo 11"/>
          <p:cNvSpPr/>
          <p:nvPr/>
        </p:nvSpPr>
        <p:spPr>
          <a:xfrm>
            <a:off x="1691680" y="5016078"/>
            <a:ext cx="71287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3200" dirty="0"/>
              <a:t>Participação na elaboração da Normatização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734243" y="3936635"/>
            <a:ext cx="7086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/>
              <a:t>Orientações </a:t>
            </a:r>
            <a:r>
              <a:rPr lang="pt-BR" sz="3200" dirty="0"/>
              <a:t>aos Órgãos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323528" y="1340768"/>
            <a:ext cx="8496944" cy="3693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b="1" dirty="0" smtClean="0"/>
              <a:t>ATUAÇÃO DA COORDENAÇÃO DE CONTAS DE GOVERNO - CGOV/SECONT</a:t>
            </a:r>
            <a:endParaRPr lang="pt-BR" sz="2000" b="1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83" y="242352"/>
            <a:ext cx="5987004" cy="1066179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00" y="116632"/>
            <a:ext cx="1480514" cy="102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47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2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352"/>
            <a:ext cx="2952328" cy="102248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-20150" y="617884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SECONT NA ESTRADA </a:t>
            </a:r>
            <a:endParaRPr lang="pt-BR" i="1" dirty="0" smtClean="0">
              <a:latin typeface="Adobe Arabic" pitchFamily="18" charset="-78"/>
              <a:ea typeface="Adobe Gothic Std B" pitchFamily="34" charset="-128"/>
              <a:cs typeface="Adobe Arabic" pitchFamily="18" charset="-78"/>
            </a:endParaRPr>
          </a:p>
          <a:p>
            <a:pPr algn="ctr"/>
            <a:r>
              <a:rPr lang="pt-BR" i="1" dirty="0" smtClean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www.secont.es.gov.br </a:t>
            </a:r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– www.transparencia.es.gov.br – www.ouvidoria.es.gov.br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23528" y="1825660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ATUAÇÃO CONCOMITANTE</a:t>
            </a:r>
          </a:p>
        </p:txBody>
      </p:sp>
      <p:sp>
        <p:nvSpPr>
          <p:cNvPr id="2" name="Retângulo 1"/>
          <p:cNvSpPr/>
          <p:nvPr/>
        </p:nvSpPr>
        <p:spPr>
          <a:xfrm>
            <a:off x="1734242" y="2423790"/>
            <a:ext cx="70862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3200" dirty="0"/>
              <a:t>Acompanhamento das Metas Bimestrais de Arrecadação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691680" y="5088086"/>
            <a:ext cx="71287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3200" dirty="0"/>
              <a:t>Emissão de Notas Técnicas e </a:t>
            </a:r>
            <a:r>
              <a:rPr lang="pt-BR" sz="3200" dirty="0" smtClean="0"/>
              <a:t>Manifestações </a:t>
            </a:r>
            <a:r>
              <a:rPr lang="pt-BR" sz="3200" dirty="0"/>
              <a:t>em Processos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734243" y="3717032"/>
            <a:ext cx="70862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3200" dirty="0"/>
              <a:t>Acompanhamento dos gastos com saúde e educação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23528" y="2322171"/>
            <a:ext cx="1122682" cy="1136257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etângulo 16"/>
          <p:cNvSpPr/>
          <p:nvPr/>
        </p:nvSpPr>
        <p:spPr>
          <a:xfrm>
            <a:off x="335747" y="3580950"/>
            <a:ext cx="1122682" cy="1136257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tângulo 17"/>
          <p:cNvSpPr/>
          <p:nvPr/>
        </p:nvSpPr>
        <p:spPr>
          <a:xfrm>
            <a:off x="335747" y="5029047"/>
            <a:ext cx="1122682" cy="1136257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CaixaDeTexto 18"/>
          <p:cNvSpPr txBox="1"/>
          <p:nvPr/>
        </p:nvSpPr>
        <p:spPr>
          <a:xfrm>
            <a:off x="323528" y="1340768"/>
            <a:ext cx="8496944" cy="3693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b="1" dirty="0" smtClean="0"/>
              <a:t>ATUAÇÃO DA COORDENAÇÃO DE CONTAS DE GOVERNO - CGOV/SECONT</a:t>
            </a:r>
            <a:endParaRPr lang="pt-BR" sz="2000" b="1" dirty="0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83" y="242352"/>
            <a:ext cx="5987004" cy="1066179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00" y="116632"/>
            <a:ext cx="1480514" cy="102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35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2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352"/>
            <a:ext cx="2952328" cy="102248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-20150" y="617884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SECONT NA ESTRADA </a:t>
            </a:r>
            <a:endParaRPr lang="pt-BR" i="1" dirty="0" smtClean="0">
              <a:latin typeface="Adobe Arabic" pitchFamily="18" charset="-78"/>
              <a:ea typeface="Adobe Gothic Std B" pitchFamily="34" charset="-128"/>
              <a:cs typeface="Adobe Arabic" pitchFamily="18" charset="-78"/>
            </a:endParaRPr>
          </a:p>
          <a:p>
            <a:pPr algn="ctr"/>
            <a:r>
              <a:rPr lang="pt-BR" i="1" dirty="0" smtClean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www.secont.es.gov.br </a:t>
            </a:r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– www.transparencia.es.gov.br – www.ouvidoria.es.gov.br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23528" y="1825660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ATUAÇÃO CONCOMITANTE</a:t>
            </a:r>
          </a:p>
        </p:txBody>
      </p:sp>
      <p:sp>
        <p:nvSpPr>
          <p:cNvPr id="2" name="Retângulo 1"/>
          <p:cNvSpPr/>
          <p:nvPr/>
        </p:nvSpPr>
        <p:spPr>
          <a:xfrm>
            <a:off x="1547664" y="2423790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3000" dirty="0"/>
              <a:t>Análise e conferência dos relatórios da LRF (RREO e RGF)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547664" y="4831992"/>
            <a:ext cx="73851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3000" dirty="0"/>
              <a:t>Análise das inconsistências apontadas pelo TCCES que impactam nas contas </a:t>
            </a:r>
            <a:r>
              <a:rPr lang="pt-BR" sz="3000" dirty="0" smtClean="0"/>
              <a:t>do Governador</a:t>
            </a:r>
            <a:endParaRPr lang="pt-BR" sz="3000" dirty="0"/>
          </a:p>
        </p:txBody>
      </p:sp>
      <p:sp>
        <p:nvSpPr>
          <p:cNvPr id="16" name="Retângulo 15"/>
          <p:cNvSpPr/>
          <p:nvPr/>
        </p:nvSpPr>
        <p:spPr>
          <a:xfrm>
            <a:off x="1547664" y="3717032"/>
            <a:ext cx="73851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3000" dirty="0"/>
              <a:t>Auditorias nas secretarias durante o exercício em curso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23528" y="1340768"/>
            <a:ext cx="8496944" cy="3693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b="1" dirty="0" smtClean="0"/>
              <a:t>ATUAÇÃO DA COORDENAÇÃO DE CONTAS DE GOVERNO - CGOV/SECONT</a:t>
            </a:r>
            <a:endParaRPr lang="pt-BR" sz="2000" b="1" dirty="0"/>
          </a:p>
        </p:txBody>
      </p:sp>
      <p:sp>
        <p:nvSpPr>
          <p:cNvPr id="15" name="Retângulo 14"/>
          <p:cNvSpPr/>
          <p:nvPr/>
        </p:nvSpPr>
        <p:spPr>
          <a:xfrm>
            <a:off x="280966" y="2364751"/>
            <a:ext cx="1122682" cy="113625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tângulo 19"/>
          <p:cNvSpPr/>
          <p:nvPr/>
        </p:nvSpPr>
        <p:spPr>
          <a:xfrm>
            <a:off x="323528" y="3660895"/>
            <a:ext cx="1122682" cy="1136257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tângulo 20"/>
          <p:cNvSpPr/>
          <p:nvPr/>
        </p:nvSpPr>
        <p:spPr>
          <a:xfrm>
            <a:off x="352974" y="4957039"/>
            <a:ext cx="1122682" cy="1136257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83" y="242352"/>
            <a:ext cx="5987004" cy="1066179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00" y="116632"/>
            <a:ext cx="1480514" cy="102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9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2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19" y="1340768"/>
            <a:ext cx="8694827" cy="4001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CONTEÚDO PROGRAMÁTICO</a:t>
            </a:r>
            <a:endParaRPr lang="pt-BR" sz="20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orma livre 7"/>
          <p:cNvSpPr/>
          <p:nvPr/>
        </p:nvSpPr>
        <p:spPr>
          <a:xfrm>
            <a:off x="264917" y="2636912"/>
            <a:ext cx="8681429" cy="590400"/>
          </a:xfrm>
          <a:custGeom>
            <a:avLst/>
            <a:gdLst>
              <a:gd name="connsiteX0" fmla="*/ 0 w 7726758"/>
              <a:gd name="connsiteY0" fmla="*/ 98402 h 590400"/>
              <a:gd name="connsiteX1" fmla="*/ 98402 w 7726758"/>
              <a:gd name="connsiteY1" fmla="*/ 0 h 590400"/>
              <a:gd name="connsiteX2" fmla="*/ 7628356 w 7726758"/>
              <a:gd name="connsiteY2" fmla="*/ 0 h 590400"/>
              <a:gd name="connsiteX3" fmla="*/ 7726758 w 7726758"/>
              <a:gd name="connsiteY3" fmla="*/ 98402 h 590400"/>
              <a:gd name="connsiteX4" fmla="*/ 7726758 w 7726758"/>
              <a:gd name="connsiteY4" fmla="*/ 491998 h 590400"/>
              <a:gd name="connsiteX5" fmla="*/ 7628356 w 7726758"/>
              <a:gd name="connsiteY5" fmla="*/ 590400 h 590400"/>
              <a:gd name="connsiteX6" fmla="*/ 98402 w 7726758"/>
              <a:gd name="connsiteY6" fmla="*/ 590400 h 590400"/>
              <a:gd name="connsiteX7" fmla="*/ 0 w 7726758"/>
              <a:gd name="connsiteY7" fmla="*/ 491998 h 590400"/>
              <a:gd name="connsiteX8" fmla="*/ 0 w 7726758"/>
              <a:gd name="connsiteY8" fmla="*/ 98402 h 5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26758" h="590400">
                <a:moveTo>
                  <a:pt x="0" y="98402"/>
                </a:moveTo>
                <a:cubicBezTo>
                  <a:pt x="0" y="44056"/>
                  <a:pt x="44056" y="0"/>
                  <a:pt x="98402" y="0"/>
                </a:cubicBezTo>
                <a:lnTo>
                  <a:pt x="7628356" y="0"/>
                </a:lnTo>
                <a:cubicBezTo>
                  <a:pt x="7682702" y="0"/>
                  <a:pt x="7726758" y="44056"/>
                  <a:pt x="7726758" y="98402"/>
                </a:cubicBezTo>
                <a:lnTo>
                  <a:pt x="7726758" y="491998"/>
                </a:lnTo>
                <a:cubicBezTo>
                  <a:pt x="7726758" y="546344"/>
                  <a:pt x="7682702" y="590400"/>
                  <a:pt x="7628356" y="590400"/>
                </a:cubicBezTo>
                <a:lnTo>
                  <a:pt x="98402" y="590400"/>
                </a:lnTo>
                <a:cubicBezTo>
                  <a:pt x="44056" y="590400"/>
                  <a:pt x="0" y="546344"/>
                  <a:pt x="0" y="491998"/>
                </a:cubicBezTo>
                <a:lnTo>
                  <a:pt x="0" y="9840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1029" tIns="28821" rIns="251029" bIns="28821" numCol="1" spcCol="1270" anchor="ctr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 smtClean="0"/>
              <a:t>FUNDAMENTAÇÃO </a:t>
            </a:r>
            <a:r>
              <a:rPr lang="pt-BR" b="1" dirty="0" smtClean="0"/>
              <a:t>LEGAL – TCE-ES</a:t>
            </a:r>
            <a:endParaRPr lang="pt-BR" b="1" dirty="0"/>
          </a:p>
        </p:txBody>
      </p:sp>
      <p:sp>
        <p:nvSpPr>
          <p:cNvPr id="10" name="Forma livre 9"/>
          <p:cNvSpPr/>
          <p:nvPr/>
        </p:nvSpPr>
        <p:spPr>
          <a:xfrm>
            <a:off x="264918" y="3356992"/>
            <a:ext cx="8681428" cy="590400"/>
          </a:xfrm>
          <a:custGeom>
            <a:avLst/>
            <a:gdLst>
              <a:gd name="connsiteX0" fmla="*/ 0 w 7726758"/>
              <a:gd name="connsiteY0" fmla="*/ 98402 h 590400"/>
              <a:gd name="connsiteX1" fmla="*/ 98402 w 7726758"/>
              <a:gd name="connsiteY1" fmla="*/ 0 h 590400"/>
              <a:gd name="connsiteX2" fmla="*/ 7628356 w 7726758"/>
              <a:gd name="connsiteY2" fmla="*/ 0 h 590400"/>
              <a:gd name="connsiteX3" fmla="*/ 7726758 w 7726758"/>
              <a:gd name="connsiteY3" fmla="*/ 98402 h 590400"/>
              <a:gd name="connsiteX4" fmla="*/ 7726758 w 7726758"/>
              <a:gd name="connsiteY4" fmla="*/ 491998 h 590400"/>
              <a:gd name="connsiteX5" fmla="*/ 7628356 w 7726758"/>
              <a:gd name="connsiteY5" fmla="*/ 590400 h 590400"/>
              <a:gd name="connsiteX6" fmla="*/ 98402 w 7726758"/>
              <a:gd name="connsiteY6" fmla="*/ 590400 h 590400"/>
              <a:gd name="connsiteX7" fmla="*/ 0 w 7726758"/>
              <a:gd name="connsiteY7" fmla="*/ 491998 h 590400"/>
              <a:gd name="connsiteX8" fmla="*/ 0 w 7726758"/>
              <a:gd name="connsiteY8" fmla="*/ 98402 h 5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26758" h="590400">
                <a:moveTo>
                  <a:pt x="0" y="98402"/>
                </a:moveTo>
                <a:cubicBezTo>
                  <a:pt x="0" y="44056"/>
                  <a:pt x="44056" y="0"/>
                  <a:pt x="98402" y="0"/>
                </a:cubicBezTo>
                <a:lnTo>
                  <a:pt x="7628356" y="0"/>
                </a:lnTo>
                <a:cubicBezTo>
                  <a:pt x="7682702" y="0"/>
                  <a:pt x="7726758" y="44056"/>
                  <a:pt x="7726758" y="98402"/>
                </a:cubicBezTo>
                <a:lnTo>
                  <a:pt x="7726758" y="491998"/>
                </a:lnTo>
                <a:cubicBezTo>
                  <a:pt x="7726758" y="546344"/>
                  <a:pt x="7682702" y="590400"/>
                  <a:pt x="7628356" y="590400"/>
                </a:cubicBezTo>
                <a:lnTo>
                  <a:pt x="98402" y="590400"/>
                </a:lnTo>
                <a:cubicBezTo>
                  <a:pt x="44056" y="590400"/>
                  <a:pt x="0" y="546344"/>
                  <a:pt x="0" y="491998"/>
                </a:cubicBezTo>
                <a:lnTo>
                  <a:pt x="0" y="9840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1029" tIns="28821" rIns="251029" bIns="28821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800" kern="1200" dirty="0" smtClean="0"/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 smtClean="0"/>
              <a:t>ATUAÇÃO </a:t>
            </a:r>
            <a:r>
              <a:rPr lang="pt-BR" b="1" dirty="0"/>
              <a:t>DA COORDENAÇÃO DE CONTAS DE GOVERNO </a:t>
            </a:r>
            <a:r>
              <a:rPr lang="pt-BR" b="1" dirty="0" smtClean="0"/>
              <a:t>– CGOV/SECONT</a:t>
            </a:r>
            <a:r>
              <a:rPr lang="pt-BR" sz="1800" kern="1200" dirty="0" smtClean="0"/>
              <a:t>    </a:t>
            </a:r>
            <a:br>
              <a:rPr lang="pt-BR" sz="1800" kern="1200" dirty="0" smtClean="0"/>
            </a:br>
            <a:endParaRPr lang="pt-BR" sz="1800" kern="1200" dirty="0"/>
          </a:p>
        </p:txBody>
      </p:sp>
      <p:sp>
        <p:nvSpPr>
          <p:cNvPr id="14" name="Forma livre 13"/>
          <p:cNvSpPr/>
          <p:nvPr/>
        </p:nvSpPr>
        <p:spPr>
          <a:xfrm>
            <a:off x="264918" y="4854824"/>
            <a:ext cx="8681429" cy="590400"/>
          </a:xfrm>
          <a:custGeom>
            <a:avLst/>
            <a:gdLst>
              <a:gd name="connsiteX0" fmla="*/ 0 w 7726758"/>
              <a:gd name="connsiteY0" fmla="*/ 98402 h 590400"/>
              <a:gd name="connsiteX1" fmla="*/ 98402 w 7726758"/>
              <a:gd name="connsiteY1" fmla="*/ 0 h 590400"/>
              <a:gd name="connsiteX2" fmla="*/ 7628356 w 7726758"/>
              <a:gd name="connsiteY2" fmla="*/ 0 h 590400"/>
              <a:gd name="connsiteX3" fmla="*/ 7726758 w 7726758"/>
              <a:gd name="connsiteY3" fmla="*/ 98402 h 590400"/>
              <a:gd name="connsiteX4" fmla="*/ 7726758 w 7726758"/>
              <a:gd name="connsiteY4" fmla="*/ 491998 h 590400"/>
              <a:gd name="connsiteX5" fmla="*/ 7628356 w 7726758"/>
              <a:gd name="connsiteY5" fmla="*/ 590400 h 590400"/>
              <a:gd name="connsiteX6" fmla="*/ 98402 w 7726758"/>
              <a:gd name="connsiteY6" fmla="*/ 590400 h 590400"/>
              <a:gd name="connsiteX7" fmla="*/ 0 w 7726758"/>
              <a:gd name="connsiteY7" fmla="*/ 491998 h 590400"/>
              <a:gd name="connsiteX8" fmla="*/ 0 w 7726758"/>
              <a:gd name="connsiteY8" fmla="*/ 98402 h 5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26758" h="590400">
                <a:moveTo>
                  <a:pt x="0" y="98402"/>
                </a:moveTo>
                <a:cubicBezTo>
                  <a:pt x="0" y="44056"/>
                  <a:pt x="44056" y="0"/>
                  <a:pt x="98402" y="0"/>
                </a:cubicBezTo>
                <a:lnTo>
                  <a:pt x="7628356" y="0"/>
                </a:lnTo>
                <a:cubicBezTo>
                  <a:pt x="7682702" y="0"/>
                  <a:pt x="7726758" y="44056"/>
                  <a:pt x="7726758" y="98402"/>
                </a:cubicBezTo>
                <a:lnTo>
                  <a:pt x="7726758" y="491998"/>
                </a:lnTo>
                <a:cubicBezTo>
                  <a:pt x="7726758" y="546344"/>
                  <a:pt x="7682702" y="590400"/>
                  <a:pt x="7628356" y="590400"/>
                </a:cubicBezTo>
                <a:lnTo>
                  <a:pt x="98402" y="590400"/>
                </a:lnTo>
                <a:cubicBezTo>
                  <a:pt x="44056" y="590400"/>
                  <a:pt x="0" y="546344"/>
                  <a:pt x="0" y="491998"/>
                </a:cubicBezTo>
                <a:lnTo>
                  <a:pt x="0" y="9840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1029" tIns="28821" rIns="251029" bIns="28821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 smtClean="0"/>
              <a:t>RELATÓRIO </a:t>
            </a:r>
            <a:r>
              <a:rPr lang="pt-BR" b="1" dirty="0"/>
              <a:t>E PARECER CONCLUSIVO DO ÓRGÃO CENTRAL DO SISTEMA DE CONTROLE </a:t>
            </a:r>
            <a:r>
              <a:rPr lang="pt-BR" b="1" dirty="0" smtClean="0"/>
              <a:t>INTERNO</a:t>
            </a:r>
            <a:endParaRPr lang="pt-BR" sz="1800" b="1" kern="1200" dirty="0"/>
          </a:p>
        </p:txBody>
      </p:sp>
      <p:sp>
        <p:nvSpPr>
          <p:cNvPr id="18" name="Forma livre 17"/>
          <p:cNvSpPr/>
          <p:nvPr/>
        </p:nvSpPr>
        <p:spPr>
          <a:xfrm>
            <a:off x="251519" y="1916832"/>
            <a:ext cx="8694827" cy="590400"/>
          </a:xfrm>
          <a:custGeom>
            <a:avLst/>
            <a:gdLst>
              <a:gd name="connsiteX0" fmla="*/ 0 w 7726758"/>
              <a:gd name="connsiteY0" fmla="*/ 98402 h 590400"/>
              <a:gd name="connsiteX1" fmla="*/ 98402 w 7726758"/>
              <a:gd name="connsiteY1" fmla="*/ 0 h 590400"/>
              <a:gd name="connsiteX2" fmla="*/ 7628356 w 7726758"/>
              <a:gd name="connsiteY2" fmla="*/ 0 h 590400"/>
              <a:gd name="connsiteX3" fmla="*/ 7726758 w 7726758"/>
              <a:gd name="connsiteY3" fmla="*/ 98402 h 590400"/>
              <a:gd name="connsiteX4" fmla="*/ 7726758 w 7726758"/>
              <a:gd name="connsiteY4" fmla="*/ 491998 h 590400"/>
              <a:gd name="connsiteX5" fmla="*/ 7628356 w 7726758"/>
              <a:gd name="connsiteY5" fmla="*/ 590400 h 590400"/>
              <a:gd name="connsiteX6" fmla="*/ 98402 w 7726758"/>
              <a:gd name="connsiteY6" fmla="*/ 590400 h 590400"/>
              <a:gd name="connsiteX7" fmla="*/ 0 w 7726758"/>
              <a:gd name="connsiteY7" fmla="*/ 491998 h 590400"/>
              <a:gd name="connsiteX8" fmla="*/ 0 w 7726758"/>
              <a:gd name="connsiteY8" fmla="*/ 98402 h 5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26758" h="590400">
                <a:moveTo>
                  <a:pt x="0" y="98402"/>
                </a:moveTo>
                <a:cubicBezTo>
                  <a:pt x="0" y="44056"/>
                  <a:pt x="44056" y="0"/>
                  <a:pt x="98402" y="0"/>
                </a:cubicBezTo>
                <a:lnTo>
                  <a:pt x="7628356" y="0"/>
                </a:lnTo>
                <a:cubicBezTo>
                  <a:pt x="7682702" y="0"/>
                  <a:pt x="7726758" y="44056"/>
                  <a:pt x="7726758" y="98402"/>
                </a:cubicBezTo>
                <a:lnTo>
                  <a:pt x="7726758" y="491998"/>
                </a:lnTo>
                <a:cubicBezTo>
                  <a:pt x="7726758" y="546344"/>
                  <a:pt x="7682702" y="590400"/>
                  <a:pt x="7628356" y="590400"/>
                </a:cubicBezTo>
                <a:lnTo>
                  <a:pt x="98402" y="590400"/>
                </a:lnTo>
                <a:cubicBezTo>
                  <a:pt x="44056" y="590400"/>
                  <a:pt x="0" y="546344"/>
                  <a:pt x="0" y="491998"/>
                </a:cubicBezTo>
                <a:lnTo>
                  <a:pt x="0" y="9840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1029" tIns="28821" rIns="251029" bIns="28821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800" b="1" kern="1200" dirty="0" smtClean="0"/>
              <a:t>PRESTAÇÃO </a:t>
            </a:r>
            <a:r>
              <a:rPr lang="pt-BR" sz="1800" b="1" kern="1200" dirty="0" smtClean="0"/>
              <a:t>DE </a:t>
            </a:r>
            <a:r>
              <a:rPr lang="pt-BR" b="1" dirty="0"/>
              <a:t>CONTAS </a:t>
            </a:r>
            <a:endParaRPr lang="pt-BR" sz="1800" b="1" kern="1200" dirty="0"/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83" y="242352"/>
            <a:ext cx="5987004" cy="1066179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352"/>
            <a:ext cx="2952328" cy="1022480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00" y="116632"/>
            <a:ext cx="1480514" cy="1022480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-20150" y="617884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SECONT NA ESTRADA </a:t>
            </a:r>
            <a:endParaRPr lang="pt-BR" i="1" dirty="0" smtClean="0">
              <a:latin typeface="Adobe Arabic" pitchFamily="18" charset="-78"/>
              <a:ea typeface="Adobe Gothic Std B" pitchFamily="34" charset="-128"/>
              <a:cs typeface="Adobe Arabic" pitchFamily="18" charset="-78"/>
            </a:endParaRPr>
          </a:p>
          <a:p>
            <a:pPr algn="ctr"/>
            <a:r>
              <a:rPr lang="pt-BR" i="1" dirty="0" smtClean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www.secont.es.gov.br </a:t>
            </a:r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– www.transparencia.es.gov.br – www.ouvidoria.es.gov.br</a:t>
            </a:r>
          </a:p>
        </p:txBody>
      </p:sp>
      <p:sp>
        <p:nvSpPr>
          <p:cNvPr id="15" name="Forma livre 14"/>
          <p:cNvSpPr/>
          <p:nvPr/>
        </p:nvSpPr>
        <p:spPr>
          <a:xfrm>
            <a:off x="251520" y="4077072"/>
            <a:ext cx="8694827" cy="590400"/>
          </a:xfrm>
          <a:custGeom>
            <a:avLst/>
            <a:gdLst>
              <a:gd name="connsiteX0" fmla="*/ 0 w 7726758"/>
              <a:gd name="connsiteY0" fmla="*/ 98402 h 590400"/>
              <a:gd name="connsiteX1" fmla="*/ 98402 w 7726758"/>
              <a:gd name="connsiteY1" fmla="*/ 0 h 590400"/>
              <a:gd name="connsiteX2" fmla="*/ 7628356 w 7726758"/>
              <a:gd name="connsiteY2" fmla="*/ 0 h 590400"/>
              <a:gd name="connsiteX3" fmla="*/ 7726758 w 7726758"/>
              <a:gd name="connsiteY3" fmla="*/ 98402 h 590400"/>
              <a:gd name="connsiteX4" fmla="*/ 7726758 w 7726758"/>
              <a:gd name="connsiteY4" fmla="*/ 491998 h 590400"/>
              <a:gd name="connsiteX5" fmla="*/ 7628356 w 7726758"/>
              <a:gd name="connsiteY5" fmla="*/ 590400 h 590400"/>
              <a:gd name="connsiteX6" fmla="*/ 98402 w 7726758"/>
              <a:gd name="connsiteY6" fmla="*/ 590400 h 590400"/>
              <a:gd name="connsiteX7" fmla="*/ 0 w 7726758"/>
              <a:gd name="connsiteY7" fmla="*/ 491998 h 590400"/>
              <a:gd name="connsiteX8" fmla="*/ 0 w 7726758"/>
              <a:gd name="connsiteY8" fmla="*/ 98402 h 5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26758" h="590400">
                <a:moveTo>
                  <a:pt x="0" y="98402"/>
                </a:moveTo>
                <a:cubicBezTo>
                  <a:pt x="0" y="44056"/>
                  <a:pt x="44056" y="0"/>
                  <a:pt x="98402" y="0"/>
                </a:cubicBezTo>
                <a:lnTo>
                  <a:pt x="7628356" y="0"/>
                </a:lnTo>
                <a:cubicBezTo>
                  <a:pt x="7682702" y="0"/>
                  <a:pt x="7726758" y="44056"/>
                  <a:pt x="7726758" y="98402"/>
                </a:cubicBezTo>
                <a:lnTo>
                  <a:pt x="7726758" y="491998"/>
                </a:lnTo>
                <a:cubicBezTo>
                  <a:pt x="7726758" y="546344"/>
                  <a:pt x="7682702" y="590400"/>
                  <a:pt x="7628356" y="590400"/>
                </a:cubicBezTo>
                <a:lnTo>
                  <a:pt x="98402" y="590400"/>
                </a:lnTo>
                <a:cubicBezTo>
                  <a:pt x="44056" y="590400"/>
                  <a:pt x="0" y="546344"/>
                  <a:pt x="0" y="491998"/>
                </a:cubicBezTo>
                <a:lnTo>
                  <a:pt x="0" y="9840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1029" tIns="28821" rIns="251029" bIns="28821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800" kern="1200" dirty="0" smtClean="0"/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 smtClean="0"/>
              <a:t>AUDITORIAS  </a:t>
            </a:r>
            <a:r>
              <a:rPr lang="pt-BR" b="1" dirty="0"/>
              <a:t>PARA VERIFICAÇÃO DOS  PONTOS DE </a:t>
            </a:r>
            <a:r>
              <a:rPr lang="pt-BR" b="1" dirty="0"/>
              <a:t>CONTROLE   </a:t>
            </a:r>
            <a:br>
              <a:rPr lang="pt-BR" b="1" dirty="0"/>
            </a:br>
            <a:endParaRPr lang="pt-BR" b="1" dirty="0"/>
          </a:p>
        </p:txBody>
      </p:sp>
      <p:sp>
        <p:nvSpPr>
          <p:cNvPr id="12" name="Forma livre 11"/>
          <p:cNvSpPr/>
          <p:nvPr/>
        </p:nvSpPr>
        <p:spPr>
          <a:xfrm>
            <a:off x="251520" y="5589240"/>
            <a:ext cx="8681429" cy="590400"/>
          </a:xfrm>
          <a:custGeom>
            <a:avLst/>
            <a:gdLst>
              <a:gd name="connsiteX0" fmla="*/ 0 w 7726758"/>
              <a:gd name="connsiteY0" fmla="*/ 98402 h 590400"/>
              <a:gd name="connsiteX1" fmla="*/ 98402 w 7726758"/>
              <a:gd name="connsiteY1" fmla="*/ 0 h 590400"/>
              <a:gd name="connsiteX2" fmla="*/ 7628356 w 7726758"/>
              <a:gd name="connsiteY2" fmla="*/ 0 h 590400"/>
              <a:gd name="connsiteX3" fmla="*/ 7726758 w 7726758"/>
              <a:gd name="connsiteY3" fmla="*/ 98402 h 590400"/>
              <a:gd name="connsiteX4" fmla="*/ 7726758 w 7726758"/>
              <a:gd name="connsiteY4" fmla="*/ 491998 h 590400"/>
              <a:gd name="connsiteX5" fmla="*/ 7628356 w 7726758"/>
              <a:gd name="connsiteY5" fmla="*/ 590400 h 590400"/>
              <a:gd name="connsiteX6" fmla="*/ 98402 w 7726758"/>
              <a:gd name="connsiteY6" fmla="*/ 590400 h 590400"/>
              <a:gd name="connsiteX7" fmla="*/ 0 w 7726758"/>
              <a:gd name="connsiteY7" fmla="*/ 491998 h 590400"/>
              <a:gd name="connsiteX8" fmla="*/ 0 w 7726758"/>
              <a:gd name="connsiteY8" fmla="*/ 98402 h 5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26758" h="590400">
                <a:moveTo>
                  <a:pt x="0" y="98402"/>
                </a:moveTo>
                <a:cubicBezTo>
                  <a:pt x="0" y="44056"/>
                  <a:pt x="44056" y="0"/>
                  <a:pt x="98402" y="0"/>
                </a:cubicBezTo>
                <a:lnTo>
                  <a:pt x="7628356" y="0"/>
                </a:lnTo>
                <a:cubicBezTo>
                  <a:pt x="7682702" y="0"/>
                  <a:pt x="7726758" y="44056"/>
                  <a:pt x="7726758" y="98402"/>
                </a:cubicBezTo>
                <a:lnTo>
                  <a:pt x="7726758" y="491998"/>
                </a:lnTo>
                <a:cubicBezTo>
                  <a:pt x="7726758" y="546344"/>
                  <a:pt x="7682702" y="590400"/>
                  <a:pt x="7628356" y="590400"/>
                </a:cubicBezTo>
                <a:lnTo>
                  <a:pt x="98402" y="590400"/>
                </a:lnTo>
                <a:cubicBezTo>
                  <a:pt x="44056" y="590400"/>
                  <a:pt x="0" y="546344"/>
                  <a:pt x="0" y="491998"/>
                </a:cubicBezTo>
                <a:lnTo>
                  <a:pt x="0" y="9840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1029" tIns="28821" rIns="251029" bIns="28821" numCol="1" spcCol="1270" anchor="ctr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 smtClean="0"/>
              <a:t>PRINCIPAIS </a:t>
            </a:r>
            <a:r>
              <a:rPr lang="pt-BR" b="1" dirty="0"/>
              <a:t>INCONSISTÊNCIAS APONTADAS PELO TC-ES NA ANÁLISE </a:t>
            </a:r>
            <a:r>
              <a:rPr lang="pt-BR" b="1" dirty="0"/>
              <a:t>INICIAL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10794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4" grpId="0" animBg="1"/>
      <p:bldP spid="18" grpId="0" animBg="1"/>
      <p:bldP spid="15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352"/>
            <a:ext cx="2952328" cy="102248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-20150" y="617884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SECONT NA ESTRADA </a:t>
            </a:r>
            <a:endParaRPr lang="pt-BR" i="1" dirty="0" smtClean="0">
              <a:latin typeface="Adobe Arabic" pitchFamily="18" charset="-78"/>
              <a:ea typeface="Adobe Gothic Std B" pitchFamily="34" charset="-128"/>
              <a:cs typeface="Adobe Arabic" pitchFamily="18" charset="-78"/>
            </a:endParaRPr>
          </a:p>
          <a:p>
            <a:pPr algn="ctr"/>
            <a:r>
              <a:rPr lang="pt-BR" i="1" dirty="0" smtClean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www.secont.es.gov.br </a:t>
            </a:r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– www.transparencia.es.gov.br – www.ouvidoria.es.gov.br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23528" y="1700808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ATUAÇÃO POSTERIOR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547664" y="2204864"/>
            <a:ext cx="73851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dirty="0"/>
              <a:t>Auditorias nas secretarias “Chaves</a:t>
            </a:r>
            <a:r>
              <a:rPr lang="pt-BR" sz="3000" dirty="0" smtClean="0"/>
              <a:t>”</a:t>
            </a:r>
            <a:endParaRPr lang="pt-BR" sz="30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323528" y="1340768"/>
            <a:ext cx="8496944" cy="3693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b="1" dirty="0" smtClean="0"/>
              <a:t>ATUAÇÃO DA COORDENAÇÃO DE CONTAS DE GOVERNO - CGOV/SECONT</a:t>
            </a:r>
            <a:endParaRPr lang="pt-BR" sz="2000" b="1" dirty="0"/>
          </a:p>
        </p:txBody>
      </p:sp>
      <p:sp>
        <p:nvSpPr>
          <p:cNvPr id="20" name="Retângulo 19"/>
          <p:cNvSpPr/>
          <p:nvPr/>
        </p:nvSpPr>
        <p:spPr>
          <a:xfrm>
            <a:off x="323528" y="1988840"/>
            <a:ext cx="1122682" cy="113625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4" name="Grupo 13"/>
          <p:cNvGrpSpPr/>
          <p:nvPr/>
        </p:nvGrpSpPr>
        <p:grpSpPr>
          <a:xfrm>
            <a:off x="4011452" y="4063424"/>
            <a:ext cx="1469356" cy="894825"/>
            <a:chOff x="3524572" y="1256044"/>
            <a:chExt cx="1469356" cy="894825"/>
          </a:xfrm>
          <a:scene3d>
            <a:camera prst="orthographicFront"/>
            <a:lightRig rig="flat" dir="t"/>
          </a:scene3d>
        </p:grpSpPr>
        <p:sp>
          <p:nvSpPr>
            <p:cNvPr id="53" name="Elipse 52"/>
            <p:cNvSpPr/>
            <p:nvPr/>
          </p:nvSpPr>
          <p:spPr>
            <a:xfrm>
              <a:off x="3524572" y="1256044"/>
              <a:ext cx="1469356" cy="894825"/>
            </a:xfrm>
            <a:prstGeom prst="ellipse">
              <a:avLst/>
            </a:prstGeom>
            <a:blipFill rotWithShape="0">
              <a:blip r:embed="rId4"/>
              <a:stretch>
                <a:fillRect/>
              </a:stretch>
            </a:blipFill>
            <a:sp3d prstMaterial="dkEdge">
              <a:bevelT w="82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54" name="Elipse 4"/>
            <p:cNvSpPr/>
            <p:nvPr/>
          </p:nvSpPr>
          <p:spPr>
            <a:xfrm>
              <a:off x="3739754" y="1487403"/>
              <a:ext cx="1038992" cy="6327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700" b="1" kern="1200" dirty="0" smtClean="0">
                  <a:solidFill>
                    <a:schemeClr val="bg1"/>
                  </a:solidFill>
                </a:rPr>
                <a:t>CGOV</a:t>
              </a:r>
              <a:endParaRPr lang="pt-BR" sz="17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716016" y="2758862"/>
            <a:ext cx="1368152" cy="894098"/>
            <a:chOff x="3371473" y="144019"/>
            <a:chExt cx="1821373" cy="894825"/>
          </a:xfrm>
          <a:scene3d>
            <a:camera prst="orthographicFront"/>
            <a:lightRig rig="flat" dir="t"/>
          </a:scene3d>
        </p:grpSpPr>
        <p:sp>
          <p:nvSpPr>
            <p:cNvPr id="49" name="Elipse 48"/>
            <p:cNvSpPr/>
            <p:nvPr/>
          </p:nvSpPr>
          <p:spPr>
            <a:xfrm>
              <a:off x="3371473" y="144019"/>
              <a:ext cx="1821373" cy="894825"/>
            </a:xfrm>
            <a:prstGeom prst="ellipse">
              <a:avLst/>
            </a:prstGeom>
            <a:solidFill>
              <a:srgbClr val="5CC486"/>
            </a:solidFill>
            <a:sp3d prstMaterial="dkEdge">
              <a:bevelT w="82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50" name="Elipse 8"/>
            <p:cNvSpPr/>
            <p:nvPr/>
          </p:nvSpPr>
          <p:spPr>
            <a:xfrm>
              <a:off x="3638207" y="275063"/>
              <a:ext cx="1287905" cy="6327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b="1" kern="1200" dirty="0" smtClean="0">
                  <a:solidFill>
                    <a:schemeClr val="bg1"/>
                  </a:solidFill>
                </a:rPr>
                <a:t>IPAJM</a:t>
              </a:r>
              <a:endParaRPr lang="pt-BR" sz="18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5866796" y="3645022"/>
            <a:ext cx="1368151" cy="872497"/>
            <a:chOff x="4883808" y="568397"/>
            <a:chExt cx="1591151" cy="1016512"/>
          </a:xfrm>
          <a:scene3d>
            <a:camera prst="orthographicFront"/>
            <a:lightRig rig="flat" dir="t"/>
          </a:scene3d>
        </p:grpSpPr>
        <p:sp>
          <p:nvSpPr>
            <p:cNvPr id="45" name="Elipse 44"/>
            <p:cNvSpPr/>
            <p:nvPr/>
          </p:nvSpPr>
          <p:spPr>
            <a:xfrm>
              <a:off x="4883808" y="568397"/>
              <a:ext cx="1591151" cy="1016512"/>
            </a:xfrm>
            <a:prstGeom prst="ellipse">
              <a:avLst/>
            </a:prstGeom>
            <a:solidFill>
              <a:srgbClr val="5CC486"/>
            </a:solidFill>
            <a:sp3d prstMaterial="dkEdge">
              <a:bevelT w="82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46" name="Elipse 12"/>
            <p:cNvSpPr/>
            <p:nvPr/>
          </p:nvSpPr>
          <p:spPr>
            <a:xfrm>
              <a:off x="5116827" y="717262"/>
              <a:ext cx="1125113" cy="7187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b="1" kern="1200" dirty="0" smtClean="0">
                  <a:solidFill>
                    <a:schemeClr val="bg1"/>
                  </a:solidFill>
                </a:rPr>
                <a:t>SESA</a:t>
              </a:r>
              <a:endParaRPr lang="pt-BR" sz="18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5893408" y="4941168"/>
            <a:ext cx="1342888" cy="936104"/>
            <a:chOff x="4892739" y="1822004"/>
            <a:chExt cx="1573290" cy="1016512"/>
          </a:xfrm>
          <a:scene3d>
            <a:camera prst="orthographicFront"/>
            <a:lightRig rig="flat" dir="t"/>
          </a:scene3d>
        </p:grpSpPr>
        <p:sp>
          <p:nvSpPr>
            <p:cNvPr id="41" name="Elipse 40"/>
            <p:cNvSpPr/>
            <p:nvPr/>
          </p:nvSpPr>
          <p:spPr>
            <a:xfrm>
              <a:off x="4892739" y="1822004"/>
              <a:ext cx="1573290" cy="1016512"/>
            </a:xfrm>
            <a:prstGeom prst="ellipse">
              <a:avLst/>
            </a:prstGeom>
            <a:solidFill>
              <a:srgbClr val="5CC486"/>
            </a:solidFill>
            <a:sp3d prstMaterial="dkEdge">
              <a:bevelT w="82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42" name="Elipse 16"/>
            <p:cNvSpPr/>
            <p:nvPr/>
          </p:nvSpPr>
          <p:spPr>
            <a:xfrm>
              <a:off x="5123142" y="1970869"/>
              <a:ext cx="1112484" cy="7187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b="1" kern="1200" dirty="0" smtClean="0">
                  <a:solidFill>
                    <a:schemeClr val="bg1"/>
                  </a:solidFill>
                </a:rPr>
                <a:t>SEDU</a:t>
              </a:r>
              <a:endParaRPr lang="pt-BR" sz="18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4301203" y="5445224"/>
            <a:ext cx="1494933" cy="763781"/>
            <a:chOff x="3383538" y="2509635"/>
            <a:chExt cx="1751423" cy="894825"/>
          </a:xfrm>
          <a:scene3d>
            <a:camera prst="orthographicFront"/>
            <a:lightRig rig="flat" dir="t"/>
          </a:scene3d>
        </p:grpSpPr>
        <p:sp>
          <p:nvSpPr>
            <p:cNvPr id="37" name="Elipse 36"/>
            <p:cNvSpPr/>
            <p:nvPr/>
          </p:nvSpPr>
          <p:spPr>
            <a:xfrm>
              <a:off x="3383538" y="2509635"/>
              <a:ext cx="1751423" cy="894825"/>
            </a:xfrm>
            <a:prstGeom prst="ellipse">
              <a:avLst/>
            </a:prstGeom>
            <a:solidFill>
              <a:srgbClr val="5CC486"/>
            </a:solidFill>
            <a:sp3d prstMaterial="dkEdge">
              <a:bevelT w="82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38" name="Elipse 20"/>
            <p:cNvSpPr/>
            <p:nvPr/>
          </p:nvSpPr>
          <p:spPr>
            <a:xfrm>
              <a:off x="3640028" y="2640679"/>
              <a:ext cx="1238443" cy="6327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b="1" kern="1200" dirty="0" smtClean="0">
                  <a:solidFill>
                    <a:schemeClr val="bg1"/>
                  </a:solidFill>
                </a:rPr>
                <a:t>SEP</a:t>
              </a:r>
              <a:endParaRPr lang="pt-BR" sz="18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2210865" y="3867238"/>
            <a:ext cx="1416569" cy="938314"/>
            <a:chOff x="1945175" y="1822003"/>
            <a:chExt cx="1659614" cy="1016512"/>
          </a:xfrm>
          <a:scene3d>
            <a:camera prst="orthographicFront"/>
            <a:lightRig rig="flat" dir="t"/>
          </a:scene3d>
        </p:grpSpPr>
        <p:sp>
          <p:nvSpPr>
            <p:cNvPr id="35" name="Elipse 34"/>
            <p:cNvSpPr/>
            <p:nvPr/>
          </p:nvSpPr>
          <p:spPr>
            <a:xfrm>
              <a:off x="1945175" y="1822003"/>
              <a:ext cx="1659614" cy="1016512"/>
            </a:xfrm>
            <a:prstGeom prst="ellipse">
              <a:avLst/>
            </a:prstGeom>
            <a:solidFill>
              <a:srgbClr val="5CC486"/>
            </a:solidFill>
            <a:sp3d prstMaterial="dkEdge">
              <a:bevelT w="82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36" name="Elipse 22"/>
            <p:cNvSpPr/>
            <p:nvPr/>
          </p:nvSpPr>
          <p:spPr>
            <a:xfrm>
              <a:off x="2188220" y="1970868"/>
              <a:ext cx="1173524" cy="7187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b="1" kern="1200" dirty="0" smtClean="0">
                  <a:solidFill>
                    <a:schemeClr val="bg1"/>
                  </a:solidFill>
                </a:rPr>
                <a:t>PGE</a:t>
              </a:r>
              <a:endParaRPr lang="pt-BR" sz="18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3059832" y="2758862"/>
            <a:ext cx="1440160" cy="936101"/>
            <a:chOff x="2024940" y="583633"/>
            <a:chExt cx="1500085" cy="986043"/>
          </a:xfrm>
          <a:scene3d>
            <a:camera prst="orthographicFront"/>
            <a:lightRig rig="flat" dir="t"/>
          </a:scene3d>
        </p:grpSpPr>
        <p:sp>
          <p:nvSpPr>
            <p:cNvPr id="31" name="Elipse 30"/>
            <p:cNvSpPr/>
            <p:nvPr/>
          </p:nvSpPr>
          <p:spPr>
            <a:xfrm>
              <a:off x="2024940" y="583633"/>
              <a:ext cx="1500085" cy="986043"/>
            </a:xfrm>
            <a:prstGeom prst="ellipse">
              <a:avLst/>
            </a:prstGeom>
            <a:solidFill>
              <a:srgbClr val="5CC486"/>
            </a:solidFill>
            <a:sp3d prstMaterial="dkEdge">
              <a:bevelT w="82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32" name="Elipse 26"/>
            <p:cNvSpPr/>
            <p:nvPr/>
          </p:nvSpPr>
          <p:spPr>
            <a:xfrm>
              <a:off x="2244622" y="728036"/>
              <a:ext cx="1060721" cy="6972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b="1" kern="1200" dirty="0" smtClean="0">
                  <a:solidFill>
                    <a:schemeClr val="bg1"/>
                  </a:solidFill>
                </a:rPr>
                <a:t>SEFAZ</a:t>
              </a:r>
              <a:endParaRPr lang="pt-BR" sz="18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Grupo 75"/>
          <p:cNvGrpSpPr/>
          <p:nvPr/>
        </p:nvGrpSpPr>
        <p:grpSpPr>
          <a:xfrm>
            <a:off x="2555776" y="5297656"/>
            <a:ext cx="1416569" cy="867647"/>
            <a:chOff x="1945175" y="1822003"/>
            <a:chExt cx="1659614" cy="1016512"/>
          </a:xfrm>
          <a:scene3d>
            <a:camera prst="orthographicFront"/>
            <a:lightRig rig="flat" dir="t"/>
          </a:scene3d>
        </p:grpSpPr>
        <p:sp>
          <p:nvSpPr>
            <p:cNvPr id="77" name="Elipse 76"/>
            <p:cNvSpPr/>
            <p:nvPr/>
          </p:nvSpPr>
          <p:spPr>
            <a:xfrm>
              <a:off x="1945175" y="1822003"/>
              <a:ext cx="1659614" cy="1016512"/>
            </a:xfrm>
            <a:prstGeom prst="ellipse">
              <a:avLst/>
            </a:prstGeom>
            <a:solidFill>
              <a:srgbClr val="5CC486"/>
            </a:solidFill>
            <a:sp3d prstMaterial="dkEdge">
              <a:bevelT w="82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78" name="Elipse 22"/>
            <p:cNvSpPr/>
            <p:nvPr/>
          </p:nvSpPr>
          <p:spPr>
            <a:xfrm>
              <a:off x="2188220" y="1970868"/>
              <a:ext cx="1173524" cy="7187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b="1" kern="1200" dirty="0" smtClean="0">
                  <a:solidFill>
                    <a:schemeClr val="bg1"/>
                  </a:solidFill>
                </a:rPr>
                <a:t>SEGER</a:t>
              </a:r>
              <a:endParaRPr lang="pt-BR" sz="18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9" name="Grupo 78"/>
          <p:cNvGrpSpPr/>
          <p:nvPr/>
        </p:nvGrpSpPr>
        <p:grpSpPr>
          <a:xfrm rot="18305095">
            <a:off x="5421697" y="4819071"/>
            <a:ext cx="334712" cy="346943"/>
            <a:chOff x="4107130" y="2229798"/>
            <a:chExt cx="304240" cy="190145"/>
          </a:xfrm>
        </p:grpSpPr>
        <p:sp>
          <p:nvSpPr>
            <p:cNvPr id="80" name="Seta para a direita 79"/>
            <p:cNvSpPr/>
            <p:nvPr/>
          </p:nvSpPr>
          <p:spPr>
            <a:xfrm rot="5400000">
              <a:off x="4164177" y="2172751"/>
              <a:ext cx="190145" cy="30424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tx1"/>
            </a:solidFill>
          </p:spPr>
          <p:style>
            <a:lnRef idx="0">
              <a:schemeClr val="accent4">
                <a:shade val="90000"/>
                <a:hueOff val="-105824"/>
                <a:satOff val="-2537"/>
                <a:lumOff val="13429"/>
                <a:alphaOff val="0"/>
              </a:schemeClr>
            </a:lnRef>
            <a:fillRef idx="2">
              <a:scrgbClr r="0" g="0" b="0"/>
            </a:fillRef>
            <a:effectRef idx="1">
              <a:schemeClr val="accent4">
                <a:shade val="90000"/>
                <a:hueOff val="-105824"/>
                <a:satOff val="-2537"/>
                <a:lumOff val="13429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1" name="Seta para a direita 18"/>
            <p:cNvSpPr/>
            <p:nvPr/>
          </p:nvSpPr>
          <p:spPr>
            <a:xfrm rot="5400000">
              <a:off x="4192699" y="2205078"/>
              <a:ext cx="133102" cy="1825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300" b="1" kern="1200"/>
            </a:p>
          </p:txBody>
        </p:sp>
      </p:grpSp>
      <p:grpSp>
        <p:nvGrpSpPr>
          <p:cNvPr id="82" name="Grupo 81"/>
          <p:cNvGrpSpPr/>
          <p:nvPr/>
        </p:nvGrpSpPr>
        <p:grpSpPr>
          <a:xfrm rot="14993564">
            <a:off x="5552364" y="4192401"/>
            <a:ext cx="334712" cy="346943"/>
            <a:chOff x="4107130" y="2229798"/>
            <a:chExt cx="304240" cy="190145"/>
          </a:xfrm>
        </p:grpSpPr>
        <p:sp>
          <p:nvSpPr>
            <p:cNvPr id="83" name="Seta para a direita 82"/>
            <p:cNvSpPr/>
            <p:nvPr/>
          </p:nvSpPr>
          <p:spPr>
            <a:xfrm rot="5400000">
              <a:off x="4164177" y="2172751"/>
              <a:ext cx="190145" cy="30424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tx1"/>
            </a:solidFill>
          </p:spPr>
          <p:style>
            <a:lnRef idx="0">
              <a:schemeClr val="accent4">
                <a:shade val="90000"/>
                <a:hueOff val="-105824"/>
                <a:satOff val="-2537"/>
                <a:lumOff val="13429"/>
                <a:alphaOff val="0"/>
              </a:schemeClr>
            </a:lnRef>
            <a:fillRef idx="2">
              <a:scrgbClr r="0" g="0" b="0"/>
            </a:fillRef>
            <a:effectRef idx="1">
              <a:schemeClr val="accent4">
                <a:shade val="90000"/>
                <a:hueOff val="-105824"/>
                <a:satOff val="-2537"/>
                <a:lumOff val="13429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4" name="Seta para a direita 18"/>
            <p:cNvSpPr/>
            <p:nvPr/>
          </p:nvSpPr>
          <p:spPr>
            <a:xfrm rot="5400000">
              <a:off x="4192699" y="2205078"/>
              <a:ext cx="133102" cy="1825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300" b="1" kern="1200"/>
            </a:p>
          </p:txBody>
        </p:sp>
      </p:grpSp>
      <p:grpSp>
        <p:nvGrpSpPr>
          <p:cNvPr id="85" name="Grupo 84"/>
          <p:cNvGrpSpPr/>
          <p:nvPr/>
        </p:nvGrpSpPr>
        <p:grpSpPr>
          <a:xfrm rot="12070605">
            <a:off x="4992021" y="3693767"/>
            <a:ext cx="334712" cy="346943"/>
            <a:chOff x="4107130" y="2229798"/>
            <a:chExt cx="304240" cy="190145"/>
          </a:xfrm>
        </p:grpSpPr>
        <p:sp>
          <p:nvSpPr>
            <p:cNvPr id="86" name="Seta para a direita 85"/>
            <p:cNvSpPr/>
            <p:nvPr/>
          </p:nvSpPr>
          <p:spPr>
            <a:xfrm rot="5400000">
              <a:off x="4164177" y="2172751"/>
              <a:ext cx="190145" cy="30424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tx1"/>
            </a:solidFill>
          </p:spPr>
          <p:style>
            <a:lnRef idx="0">
              <a:schemeClr val="accent4">
                <a:shade val="90000"/>
                <a:hueOff val="-105824"/>
                <a:satOff val="-2537"/>
                <a:lumOff val="13429"/>
                <a:alphaOff val="0"/>
              </a:schemeClr>
            </a:lnRef>
            <a:fillRef idx="2">
              <a:scrgbClr r="0" g="0" b="0"/>
            </a:fillRef>
            <a:effectRef idx="1">
              <a:schemeClr val="accent4">
                <a:shade val="90000"/>
                <a:hueOff val="-105824"/>
                <a:satOff val="-2537"/>
                <a:lumOff val="13429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7" name="Seta para a direita 18"/>
            <p:cNvSpPr/>
            <p:nvPr/>
          </p:nvSpPr>
          <p:spPr>
            <a:xfrm rot="5400000">
              <a:off x="4192699" y="2205078"/>
              <a:ext cx="133102" cy="1825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300" b="1" kern="1200"/>
            </a:p>
          </p:txBody>
        </p:sp>
      </p:grpSp>
      <p:grpSp>
        <p:nvGrpSpPr>
          <p:cNvPr id="88" name="Grupo 87"/>
          <p:cNvGrpSpPr/>
          <p:nvPr/>
        </p:nvGrpSpPr>
        <p:grpSpPr>
          <a:xfrm rot="9354316">
            <a:off x="4052174" y="3698233"/>
            <a:ext cx="334712" cy="346943"/>
            <a:chOff x="4107130" y="2229798"/>
            <a:chExt cx="304240" cy="190145"/>
          </a:xfrm>
        </p:grpSpPr>
        <p:sp>
          <p:nvSpPr>
            <p:cNvPr id="89" name="Seta para a direita 88"/>
            <p:cNvSpPr/>
            <p:nvPr/>
          </p:nvSpPr>
          <p:spPr>
            <a:xfrm rot="5400000">
              <a:off x="4164177" y="2172751"/>
              <a:ext cx="190145" cy="30424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tx1"/>
            </a:solidFill>
          </p:spPr>
          <p:style>
            <a:lnRef idx="0">
              <a:schemeClr val="accent4">
                <a:shade val="90000"/>
                <a:hueOff val="-105824"/>
                <a:satOff val="-2537"/>
                <a:lumOff val="13429"/>
                <a:alphaOff val="0"/>
              </a:schemeClr>
            </a:lnRef>
            <a:fillRef idx="2">
              <a:scrgbClr r="0" g="0" b="0"/>
            </a:fillRef>
            <a:effectRef idx="1">
              <a:schemeClr val="accent4">
                <a:shade val="90000"/>
                <a:hueOff val="-105824"/>
                <a:satOff val="-2537"/>
                <a:lumOff val="13429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0" name="Seta para a direita 18"/>
            <p:cNvSpPr/>
            <p:nvPr/>
          </p:nvSpPr>
          <p:spPr>
            <a:xfrm rot="5400000">
              <a:off x="4192699" y="2205078"/>
              <a:ext cx="133102" cy="1825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300" b="1" kern="1200"/>
            </a:p>
          </p:txBody>
        </p:sp>
      </p:grpSp>
      <p:grpSp>
        <p:nvGrpSpPr>
          <p:cNvPr id="91" name="Grupo 90"/>
          <p:cNvGrpSpPr/>
          <p:nvPr/>
        </p:nvGrpSpPr>
        <p:grpSpPr>
          <a:xfrm rot="5674301">
            <a:off x="3587794" y="4365796"/>
            <a:ext cx="334712" cy="346943"/>
            <a:chOff x="4107130" y="2229798"/>
            <a:chExt cx="304240" cy="190145"/>
          </a:xfrm>
        </p:grpSpPr>
        <p:sp>
          <p:nvSpPr>
            <p:cNvPr id="92" name="Seta para a direita 91"/>
            <p:cNvSpPr/>
            <p:nvPr/>
          </p:nvSpPr>
          <p:spPr>
            <a:xfrm rot="5400000">
              <a:off x="4164177" y="2172751"/>
              <a:ext cx="190145" cy="30424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tx1"/>
            </a:solidFill>
          </p:spPr>
          <p:style>
            <a:lnRef idx="0">
              <a:schemeClr val="accent4">
                <a:shade val="90000"/>
                <a:hueOff val="-105824"/>
                <a:satOff val="-2537"/>
                <a:lumOff val="13429"/>
                <a:alphaOff val="0"/>
              </a:schemeClr>
            </a:lnRef>
            <a:fillRef idx="2">
              <a:scrgbClr r="0" g="0" b="0"/>
            </a:fillRef>
            <a:effectRef idx="1">
              <a:schemeClr val="accent4">
                <a:shade val="90000"/>
                <a:hueOff val="-105824"/>
                <a:satOff val="-2537"/>
                <a:lumOff val="13429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3" name="Seta para a direita 18"/>
            <p:cNvSpPr/>
            <p:nvPr/>
          </p:nvSpPr>
          <p:spPr>
            <a:xfrm rot="5400000">
              <a:off x="4192699" y="2205078"/>
              <a:ext cx="133102" cy="1825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300" b="1" kern="1200"/>
            </a:p>
          </p:txBody>
        </p:sp>
      </p:grpSp>
      <p:grpSp>
        <p:nvGrpSpPr>
          <p:cNvPr id="94" name="Grupo 93"/>
          <p:cNvGrpSpPr/>
          <p:nvPr/>
        </p:nvGrpSpPr>
        <p:grpSpPr>
          <a:xfrm rot="2208369">
            <a:off x="3850481" y="4888579"/>
            <a:ext cx="334712" cy="346943"/>
            <a:chOff x="4107130" y="2229798"/>
            <a:chExt cx="304240" cy="190145"/>
          </a:xfrm>
        </p:grpSpPr>
        <p:sp>
          <p:nvSpPr>
            <p:cNvPr id="95" name="Seta para a direita 94"/>
            <p:cNvSpPr/>
            <p:nvPr/>
          </p:nvSpPr>
          <p:spPr>
            <a:xfrm rot="5400000">
              <a:off x="4164177" y="2172751"/>
              <a:ext cx="190145" cy="30424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tx1"/>
            </a:solidFill>
          </p:spPr>
          <p:style>
            <a:lnRef idx="0">
              <a:schemeClr val="accent4">
                <a:shade val="90000"/>
                <a:hueOff val="-105824"/>
                <a:satOff val="-2537"/>
                <a:lumOff val="13429"/>
                <a:alphaOff val="0"/>
              </a:schemeClr>
            </a:lnRef>
            <a:fillRef idx="2">
              <a:scrgbClr r="0" g="0" b="0"/>
            </a:fillRef>
            <a:effectRef idx="1">
              <a:schemeClr val="accent4">
                <a:shade val="90000"/>
                <a:hueOff val="-105824"/>
                <a:satOff val="-2537"/>
                <a:lumOff val="13429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6" name="Seta para a direita 18"/>
            <p:cNvSpPr/>
            <p:nvPr/>
          </p:nvSpPr>
          <p:spPr>
            <a:xfrm rot="5400000">
              <a:off x="4192699" y="2205078"/>
              <a:ext cx="133102" cy="1825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300" b="1" kern="1200"/>
            </a:p>
          </p:txBody>
        </p:sp>
      </p:grpSp>
      <p:grpSp>
        <p:nvGrpSpPr>
          <p:cNvPr id="97" name="Grupo 96"/>
          <p:cNvGrpSpPr/>
          <p:nvPr/>
        </p:nvGrpSpPr>
        <p:grpSpPr>
          <a:xfrm>
            <a:off x="4716016" y="5043689"/>
            <a:ext cx="334712" cy="346943"/>
            <a:chOff x="4107130" y="2229798"/>
            <a:chExt cx="304240" cy="190145"/>
          </a:xfrm>
        </p:grpSpPr>
        <p:sp>
          <p:nvSpPr>
            <p:cNvPr id="98" name="Seta para a direita 97"/>
            <p:cNvSpPr/>
            <p:nvPr/>
          </p:nvSpPr>
          <p:spPr>
            <a:xfrm rot="5400000">
              <a:off x="4164177" y="2172751"/>
              <a:ext cx="190145" cy="30424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tx1"/>
            </a:solidFill>
          </p:spPr>
          <p:style>
            <a:lnRef idx="0">
              <a:schemeClr val="accent4">
                <a:shade val="90000"/>
                <a:hueOff val="-105824"/>
                <a:satOff val="-2537"/>
                <a:lumOff val="13429"/>
                <a:alphaOff val="0"/>
              </a:schemeClr>
            </a:lnRef>
            <a:fillRef idx="2">
              <a:scrgbClr r="0" g="0" b="0"/>
            </a:fillRef>
            <a:effectRef idx="1">
              <a:schemeClr val="accent4">
                <a:shade val="90000"/>
                <a:hueOff val="-105824"/>
                <a:satOff val="-2537"/>
                <a:lumOff val="13429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9" name="Seta para a direita 18"/>
            <p:cNvSpPr/>
            <p:nvPr/>
          </p:nvSpPr>
          <p:spPr>
            <a:xfrm rot="5400000">
              <a:off x="4192699" y="2205078"/>
              <a:ext cx="133102" cy="1825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300" b="1" kern="1200"/>
            </a:p>
          </p:txBody>
        </p:sp>
      </p:grpSp>
      <p:pic>
        <p:nvPicPr>
          <p:cNvPr id="55" name="Imagem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83" y="242352"/>
            <a:ext cx="5987004" cy="1066179"/>
          </a:xfrm>
          <a:prstGeom prst="rect">
            <a:avLst/>
          </a:prstGeom>
        </p:spPr>
      </p:pic>
      <p:pic>
        <p:nvPicPr>
          <p:cNvPr id="56" name="Imagem 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00" y="116632"/>
            <a:ext cx="1480514" cy="102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9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5616" y="2132856"/>
            <a:ext cx="7164288" cy="2592288"/>
          </a:xfrm>
          <a:noFill/>
          <a:ln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>
            <a:noAutofit/>
          </a:bodyPr>
          <a:lstStyle/>
          <a:p>
            <a:pPr>
              <a:defRPr/>
            </a:pP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AUDITORIAS  PARA VERIFICAÇÃO DOS  PONTOS DE CONTROLE </a:t>
            </a:r>
            <a:r>
              <a:rPr lang="pt-BR" sz="3600" dirty="0"/>
              <a:t> 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83" y="242352"/>
            <a:ext cx="5987004" cy="106617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352"/>
            <a:ext cx="2952328" cy="102248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00" y="116632"/>
            <a:ext cx="1480514" cy="102248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-20150" y="617884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SECONT NA ESTRADA </a:t>
            </a:r>
            <a:endParaRPr lang="pt-BR" i="1" dirty="0" smtClean="0">
              <a:latin typeface="Adobe Arabic" pitchFamily="18" charset="-78"/>
              <a:ea typeface="Adobe Gothic Std B" pitchFamily="34" charset="-128"/>
              <a:cs typeface="Adobe Arabic" pitchFamily="18" charset="-78"/>
            </a:endParaRPr>
          </a:p>
          <a:p>
            <a:pPr algn="ctr"/>
            <a:r>
              <a:rPr lang="pt-BR" i="1" dirty="0" smtClean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www.secont.es.gov.br </a:t>
            </a:r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– www.transparencia.es.gov.br – www.ouvidoria.es.gov.br</a:t>
            </a:r>
          </a:p>
        </p:txBody>
      </p:sp>
    </p:spTree>
    <p:extLst>
      <p:ext uri="{BB962C8B-B14F-4D97-AF65-F5344CB8AC3E}">
        <p14:creationId xmlns:p14="http://schemas.microsoft.com/office/powerpoint/2010/main" val="66996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83" y="242352"/>
            <a:ext cx="5987004" cy="1066179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352"/>
            <a:ext cx="2952328" cy="1022480"/>
          </a:xfrm>
          <a:prstGeom prst="rect">
            <a:avLst/>
          </a:prstGeom>
        </p:spPr>
      </p:pic>
      <p:sp>
        <p:nvSpPr>
          <p:cNvPr id="7" name="Forma livre 6"/>
          <p:cNvSpPr/>
          <p:nvPr/>
        </p:nvSpPr>
        <p:spPr>
          <a:xfrm>
            <a:off x="1259632" y="2708920"/>
            <a:ext cx="7704856" cy="432048"/>
          </a:xfrm>
          <a:custGeom>
            <a:avLst/>
            <a:gdLst>
              <a:gd name="connsiteX0" fmla="*/ 0 w 4354096"/>
              <a:gd name="connsiteY0" fmla="*/ 0 h 1969288"/>
              <a:gd name="connsiteX1" fmla="*/ 4354096 w 4354096"/>
              <a:gd name="connsiteY1" fmla="*/ 0 h 1969288"/>
              <a:gd name="connsiteX2" fmla="*/ 4354096 w 4354096"/>
              <a:gd name="connsiteY2" fmla="*/ 1969288 h 1969288"/>
              <a:gd name="connsiteX3" fmla="*/ 0 w 4354096"/>
              <a:gd name="connsiteY3" fmla="*/ 1969288 h 1969288"/>
              <a:gd name="connsiteX4" fmla="*/ 0 w 4354096"/>
              <a:gd name="connsiteY4" fmla="*/ 0 h 196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4096" h="1969288">
                <a:moveTo>
                  <a:pt x="0" y="0"/>
                </a:moveTo>
                <a:lnTo>
                  <a:pt x="4354096" y="0"/>
                </a:lnTo>
                <a:lnTo>
                  <a:pt x="4354096" y="1969288"/>
                </a:lnTo>
                <a:lnTo>
                  <a:pt x="0" y="1969288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0" tIns="64770" rIns="64770" bIns="64770" numCol="1" spcCol="1270" anchor="ctr" anchorCtr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/>
            <a:r>
              <a:rPr lang="pt-BR" sz="2000" b="1" dirty="0" smtClean="0"/>
              <a:t>   Instrumentos de Planejamento (PPA/LDO/LOA);</a:t>
            </a:r>
            <a:endParaRPr lang="pt-BR" sz="2000" dirty="0"/>
          </a:p>
        </p:txBody>
      </p:sp>
      <p:sp>
        <p:nvSpPr>
          <p:cNvPr id="8" name="Forma livre 7"/>
          <p:cNvSpPr/>
          <p:nvPr/>
        </p:nvSpPr>
        <p:spPr>
          <a:xfrm>
            <a:off x="2411760" y="3356992"/>
            <a:ext cx="6552728" cy="432048"/>
          </a:xfrm>
          <a:custGeom>
            <a:avLst/>
            <a:gdLst>
              <a:gd name="connsiteX0" fmla="*/ 0 w 4354096"/>
              <a:gd name="connsiteY0" fmla="*/ 0 h 1969288"/>
              <a:gd name="connsiteX1" fmla="*/ 4354096 w 4354096"/>
              <a:gd name="connsiteY1" fmla="*/ 0 h 1969288"/>
              <a:gd name="connsiteX2" fmla="*/ 4354096 w 4354096"/>
              <a:gd name="connsiteY2" fmla="*/ 1969288 h 1969288"/>
              <a:gd name="connsiteX3" fmla="*/ 0 w 4354096"/>
              <a:gd name="connsiteY3" fmla="*/ 1969288 h 1969288"/>
              <a:gd name="connsiteX4" fmla="*/ 0 w 4354096"/>
              <a:gd name="connsiteY4" fmla="*/ 0 h 196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4096" h="1969288">
                <a:moveTo>
                  <a:pt x="0" y="0"/>
                </a:moveTo>
                <a:lnTo>
                  <a:pt x="4354096" y="0"/>
                </a:lnTo>
                <a:lnTo>
                  <a:pt x="4354096" y="1969288"/>
                </a:lnTo>
                <a:lnTo>
                  <a:pt x="0" y="1969288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0" tIns="64770" rIns="64770" bIns="64770" numCol="1" spcCol="1270" anchor="ctr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pt-BR" sz="2000" b="1" dirty="0" smtClean="0"/>
              <a:t>   Gestão Fiscal, Financeira e Orçamentária;</a:t>
            </a:r>
            <a:endParaRPr lang="pt-BR" sz="2000" dirty="0"/>
          </a:p>
        </p:txBody>
      </p:sp>
      <p:sp>
        <p:nvSpPr>
          <p:cNvPr id="9" name="Forma livre 8"/>
          <p:cNvSpPr/>
          <p:nvPr/>
        </p:nvSpPr>
        <p:spPr>
          <a:xfrm>
            <a:off x="3491880" y="4062035"/>
            <a:ext cx="5472608" cy="447085"/>
          </a:xfrm>
          <a:custGeom>
            <a:avLst/>
            <a:gdLst>
              <a:gd name="connsiteX0" fmla="*/ 0 w 4354096"/>
              <a:gd name="connsiteY0" fmla="*/ 0 h 1969288"/>
              <a:gd name="connsiteX1" fmla="*/ 4354096 w 4354096"/>
              <a:gd name="connsiteY1" fmla="*/ 0 h 1969288"/>
              <a:gd name="connsiteX2" fmla="*/ 4354096 w 4354096"/>
              <a:gd name="connsiteY2" fmla="*/ 1969288 h 1969288"/>
              <a:gd name="connsiteX3" fmla="*/ 0 w 4354096"/>
              <a:gd name="connsiteY3" fmla="*/ 1969288 h 1969288"/>
              <a:gd name="connsiteX4" fmla="*/ 0 w 4354096"/>
              <a:gd name="connsiteY4" fmla="*/ 0 h 196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4096" h="1969288">
                <a:moveTo>
                  <a:pt x="0" y="0"/>
                </a:moveTo>
                <a:lnTo>
                  <a:pt x="4354096" y="0"/>
                </a:lnTo>
                <a:lnTo>
                  <a:pt x="4354096" y="1969288"/>
                </a:lnTo>
                <a:lnTo>
                  <a:pt x="0" y="1969288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0" tIns="64770" rIns="64770" bIns="64770" numCol="1" spcCol="1270" anchor="ctr" anchorCtr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/>
            <a:r>
              <a:rPr lang="pt-BR" sz="2000" b="1" dirty="0" smtClean="0"/>
              <a:t>   Gestão Patrimonial;</a:t>
            </a:r>
            <a:endParaRPr lang="pt-BR" sz="2000" dirty="0"/>
          </a:p>
        </p:txBody>
      </p:sp>
      <p:sp>
        <p:nvSpPr>
          <p:cNvPr id="10" name="Forma livre 9"/>
          <p:cNvSpPr/>
          <p:nvPr/>
        </p:nvSpPr>
        <p:spPr>
          <a:xfrm>
            <a:off x="4499992" y="4772080"/>
            <a:ext cx="4464496" cy="385112"/>
          </a:xfrm>
          <a:custGeom>
            <a:avLst/>
            <a:gdLst>
              <a:gd name="connsiteX0" fmla="*/ 0 w 4354096"/>
              <a:gd name="connsiteY0" fmla="*/ 0 h 1969288"/>
              <a:gd name="connsiteX1" fmla="*/ 4354096 w 4354096"/>
              <a:gd name="connsiteY1" fmla="*/ 0 h 1969288"/>
              <a:gd name="connsiteX2" fmla="*/ 4354096 w 4354096"/>
              <a:gd name="connsiteY2" fmla="*/ 1969288 h 1969288"/>
              <a:gd name="connsiteX3" fmla="*/ 0 w 4354096"/>
              <a:gd name="connsiteY3" fmla="*/ 1969288 h 1969288"/>
              <a:gd name="connsiteX4" fmla="*/ 0 w 4354096"/>
              <a:gd name="connsiteY4" fmla="*/ 0 h 196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4096" h="1969288">
                <a:moveTo>
                  <a:pt x="0" y="0"/>
                </a:moveTo>
                <a:lnTo>
                  <a:pt x="4354096" y="0"/>
                </a:lnTo>
                <a:lnTo>
                  <a:pt x="4354096" y="1969288"/>
                </a:lnTo>
                <a:lnTo>
                  <a:pt x="0" y="1969288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0" tIns="64770" rIns="64770" bIns="64770" numCol="1" spcCol="1270" anchor="ctr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pt-BR" sz="2000" b="1" dirty="0" smtClean="0"/>
              <a:t>   Limites Constitucionais e Legais;</a:t>
            </a:r>
            <a:endParaRPr lang="pt-BR" sz="2000" dirty="0"/>
          </a:p>
        </p:txBody>
      </p:sp>
      <p:sp>
        <p:nvSpPr>
          <p:cNvPr id="15" name="Forma livre 14"/>
          <p:cNvSpPr/>
          <p:nvPr/>
        </p:nvSpPr>
        <p:spPr>
          <a:xfrm>
            <a:off x="5762520" y="5545440"/>
            <a:ext cx="3201968" cy="428912"/>
          </a:xfrm>
          <a:custGeom>
            <a:avLst/>
            <a:gdLst>
              <a:gd name="connsiteX0" fmla="*/ 0 w 4354096"/>
              <a:gd name="connsiteY0" fmla="*/ 0 h 1969288"/>
              <a:gd name="connsiteX1" fmla="*/ 4354096 w 4354096"/>
              <a:gd name="connsiteY1" fmla="*/ 0 h 1969288"/>
              <a:gd name="connsiteX2" fmla="*/ 4354096 w 4354096"/>
              <a:gd name="connsiteY2" fmla="*/ 1969288 h 1969288"/>
              <a:gd name="connsiteX3" fmla="*/ 0 w 4354096"/>
              <a:gd name="connsiteY3" fmla="*/ 1969288 h 1969288"/>
              <a:gd name="connsiteX4" fmla="*/ 0 w 4354096"/>
              <a:gd name="connsiteY4" fmla="*/ 0 h 196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4096" h="1969288">
                <a:moveTo>
                  <a:pt x="0" y="0"/>
                </a:moveTo>
                <a:lnTo>
                  <a:pt x="4354096" y="0"/>
                </a:lnTo>
                <a:lnTo>
                  <a:pt x="4354096" y="1969288"/>
                </a:lnTo>
                <a:lnTo>
                  <a:pt x="0" y="1969288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0" tIns="64770" rIns="64770" bIns="64770" numCol="1" spcCol="1270" anchor="ctr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pt-BR" sz="2000" b="1" dirty="0" smtClean="0"/>
              <a:t>   Demais atos de gestão.</a:t>
            </a:r>
            <a:endParaRPr lang="pt-BR" sz="2000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00" y="116632"/>
            <a:ext cx="1480514" cy="1022480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-20150" y="617884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SECONT NA ESTRADA </a:t>
            </a:r>
            <a:endParaRPr lang="pt-BR" i="1" dirty="0" smtClean="0">
              <a:latin typeface="Adobe Arabic" pitchFamily="18" charset="-78"/>
              <a:ea typeface="Adobe Gothic Std B" pitchFamily="34" charset="-128"/>
              <a:cs typeface="Adobe Arabic" pitchFamily="18" charset="-78"/>
            </a:endParaRPr>
          </a:p>
          <a:p>
            <a:pPr algn="ctr"/>
            <a:r>
              <a:rPr lang="pt-BR" i="1" dirty="0" smtClean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www.secont.es.gov.br </a:t>
            </a:r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– www.transparencia.es.gov.br – www.ouvidoria.es.gov.br</a:t>
            </a:r>
          </a:p>
        </p:txBody>
      </p:sp>
      <p:sp>
        <p:nvSpPr>
          <p:cNvPr id="19" name="Elipse 18"/>
          <p:cNvSpPr/>
          <p:nvPr/>
        </p:nvSpPr>
        <p:spPr>
          <a:xfrm>
            <a:off x="107504" y="2420888"/>
            <a:ext cx="1036030" cy="1036320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Elipse 19"/>
          <p:cNvSpPr/>
          <p:nvPr/>
        </p:nvSpPr>
        <p:spPr>
          <a:xfrm>
            <a:off x="1231714" y="3184768"/>
            <a:ext cx="1036030" cy="1036320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Elipse 22"/>
          <p:cNvSpPr/>
          <p:nvPr/>
        </p:nvSpPr>
        <p:spPr>
          <a:xfrm>
            <a:off x="2267744" y="3904848"/>
            <a:ext cx="1036030" cy="1036320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Elipse 23"/>
          <p:cNvSpPr/>
          <p:nvPr/>
        </p:nvSpPr>
        <p:spPr>
          <a:xfrm>
            <a:off x="3391954" y="4624928"/>
            <a:ext cx="1036030" cy="1036320"/>
          </a:xfrm>
          <a:prstGeom prst="ellipse">
            <a:avLst/>
          </a:prstGeom>
          <a:blipFill rotWithShape="1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Elipse 25"/>
          <p:cNvSpPr/>
          <p:nvPr/>
        </p:nvSpPr>
        <p:spPr>
          <a:xfrm>
            <a:off x="4616090" y="5229200"/>
            <a:ext cx="1036030" cy="1036320"/>
          </a:xfrm>
          <a:prstGeom prst="ellipse">
            <a:avLst/>
          </a:prstGeom>
          <a:blipFill rotWithShape="1">
            <a:blip r:embed="rId9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Retângulo 28"/>
          <p:cNvSpPr/>
          <p:nvPr/>
        </p:nvSpPr>
        <p:spPr>
          <a:xfrm>
            <a:off x="274135" y="1844824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ANEXO 11 (IN TCE-ES nº. 028/2013</a:t>
            </a:r>
            <a:r>
              <a:rPr lang="pt-BR" sz="2000" b="1" dirty="0" smtClean="0">
                <a:solidFill>
                  <a:srgbClr val="FF0000"/>
                </a:solidFill>
              </a:rPr>
              <a:t>)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323528" y="1340768"/>
            <a:ext cx="8496944" cy="4001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AUDITORIAS  PARA VERIFICAÇÃO DOS  PONTOS DE CONTROLE</a:t>
            </a:r>
          </a:p>
        </p:txBody>
      </p:sp>
    </p:spTree>
    <p:extLst>
      <p:ext uri="{BB962C8B-B14F-4D97-AF65-F5344CB8AC3E}">
        <p14:creationId xmlns:p14="http://schemas.microsoft.com/office/powerpoint/2010/main" val="132646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5" grpId="0" animBg="1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352"/>
            <a:ext cx="2952328" cy="102248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3768824" y="3613892"/>
            <a:ext cx="1606352" cy="1111251"/>
            <a:chOff x="3458102" y="1208670"/>
            <a:chExt cx="1606352" cy="1347280"/>
          </a:xfrm>
        </p:grpSpPr>
        <p:sp>
          <p:nvSpPr>
            <p:cNvPr id="8" name="Elipse 7"/>
            <p:cNvSpPr/>
            <p:nvPr/>
          </p:nvSpPr>
          <p:spPr>
            <a:xfrm>
              <a:off x="3458102" y="1208670"/>
              <a:ext cx="1606352" cy="1347280"/>
            </a:xfrm>
            <a:prstGeom prst="ellipse">
              <a:avLst/>
            </a:prstGeom>
            <a:gradFill>
              <a:gsLst>
                <a:gs pos="77000">
                  <a:srgbClr val="25476A">
                    <a:lumMod val="55000"/>
                  </a:srgbClr>
                </a:gs>
                <a:gs pos="13000">
                  <a:schemeClr val="tx2">
                    <a:lumMod val="75000"/>
                  </a:schemeClr>
                </a:gs>
                <a:gs pos="33000">
                  <a:srgbClr val="BBE0E3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22000">
                  <a:schemeClr val="tx2">
                    <a:lumMod val="75000"/>
                  </a:schemeClr>
                </a:gs>
                <a:gs pos="66000">
                  <a:srgbClr val="BBE0E3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9" name="Elipse 4"/>
            <p:cNvSpPr/>
            <p:nvPr/>
          </p:nvSpPr>
          <p:spPr>
            <a:xfrm>
              <a:off x="3693346" y="1405975"/>
              <a:ext cx="1288011" cy="95267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1" i="0" u="none" strike="noStrike" kern="1200" cap="none" spc="0" normalizeH="0" baseline="0" noProof="0" dirty="0" smtClean="0">
                  <a:ln/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Matriz de Planejamento</a:t>
              </a:r>
            </a:p>
          </p:txBody>
        </p:sp>
      </p:grpSp>
      <p:grpSp>
        <p:nvGrpSpPr>
          <p:cNvPr id="25" name="Grupo 24"/>
          <p:cNvGrpSpPr/>
          <p:nvPr/>
        </p:nvGrpSpPr>
        <p:grpSpPr>
          <a:xfrm rot="610782">
            <a:off x="5454983" y="4157324"/>
            <a:ext cx="393867" cy="480318"/>
            <a:chOff x="5225182" y="1597044"/>
            <a:chExt cx="387207" cy="571522"/>
          </a:xfrm>
          <a:solidFill>
            <a:schemeClr val="tx2">
              <a:alpha val="40000"/>
            </a:schemeClr>
          </a:solidFill>
        </p:grpSpPr>
        <p:sp>
          <p:nvSpPr>
            <p:cNvPr id="26" name="Seta para a direita 25"/>
            <p:cNvSpPr/>
            <p:nvPr/>
          </p:nvSpPr>
          <p:spPr>
            <a:xfrm rot="1471">
              <a:off x="5225182" y="1597044"/>
              <a:ext cx="387207" cy="571522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27" name="Seta para a direita 4"/>
            <p:cNvSpPr/>
            <p:nvPr/>
          </p:nvSpPr>
          <p:spPr>
            <a:xfrm rot="1471">
              <a:off x="5225182" y="1711323"/>
              <a:ext cx="271045" cy="342914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5629944" y="2492896"/>
            <a:ext cx="1606352" cy="1201799"/>
            <a:chOff x="3458102" y="1208670"/>
            <a:chExt cx="1606352" cy="1347280"/>
          </a:xfrm>
        </p:grpSpPr>
        <p:sp>
          <p:nvSpPr>
            <p:cNvPr id="35" name="Elipse 34"/>
            <p:cNvSpPr/>
            <p:nvPr/>
          </p:nvSpPr>
          <p:spPr>
            <a:xfrm>
              <a:off x="3458102" y="1208670"/>
              <a:ext cx="1606352" cy="1347280"/>
            </a:xfrm>
            <a:prstGeom prst="ellipse">
              <a:avLst/>
            </a:prstGeom>
            <a:gradFill rotWithShape="1">
              <a:gsLst>
                <a:gs pos="0">
                  <a:srgbClr val="BBE0E3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BBE0E3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BBE0E3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36" name="Elipse 4"/>
            <p:cNvSpPr/>
            <p:nvPr/>
          </p:nvSpPr>
          <p:spPr>
            <a:xfrm>
              <a:off x="3693346" y="1405975"/>
              <a:ext cx="1288011" cy="95267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400" b="1" dirty="0">
                  <a:ln/>
                  <a:solidFill>
                    <a:srgbClr val="000000"/>
                  </a:solidFill>
                  <a:latin typeface="Arial" charset="0"/>
                </a:rPr>
                <a:t>Informações </a:t>
              </a:r>
              <a:r>
                <a:rPr lang="pt-BR" sz="1400" b="1" dirty="0" smtClean="0">
                  <a:ln/>
                  <a:solidFill>
                    <a:srgbClr val="000000"/>
                  </a:solidFill>
                  <a:latin typeface="Arial" charset="0"/>
                </a:rPr>
                <a:t>Requeridas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400" b="1" dirty="0" smtClean="0">
                  <a:ln/>
                  <a:solidFill>
                    <a:srgbClr val="000000"/>
                  </a:solidFill>
                  <a:latin typeface="Arial" charset="0"/>
                </a:rPr>
                <a:t>/Fontes</a:t>
              </a:r>
              <a:endParaRPr lang="pt-BR" sz="1400" b="1" dirty="0">
                <a:ln/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3635896" y="2204864"/>
            <a:ext cx="1606352" cy="864096"/>
            <a:chOff x="3458102" y="1208670"/>
            <a:chExt cx="1606352" cy="1347280"/>
          </a:xfrm>
        </p:grpSpPr>
        <p:sp>
          <p:nvSpPr>
            <p:cNvPr id="38" name="Elipse 37"/>
            <p:cNvSpPr/>
            <p:nvPr/>
          </p:nvSpPr>
          <p:spPr>
            <a:xfrm>
              <a:off x="3458102" y="1208670"/>
              <a:ext cx="1606352" cy="1347280"/>
            </a:xfrm>
            <a:prstGeom prst="ellipse">
              <a:avLst/>
            </a:prstGeom>
            <a:gradFill rotWithShape="1">
              <a:gsLst>
                <a:gs pos="0">
                  <a:srgbClr val="BBE0E3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BBE0E3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BBE0E3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39" name="Elipse 4"/>
            <p:cNvSpPr/>
            <p:nvPr/>
          </p:nvSpPr>
          <p:spPr>
            <a:xfrm>
              <a:off x="3640797" y="1405975"/>
              <a:ext cx="1288011" cy="95267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400" b="1" dirty="0">
                  <a:ln/>
                  <a:solidFill>
                    <a:srgbClr val="000000"/>
                  </a:solidFill>
                  <a:latin typeface="Arial" charset="0"/>
                </a:rPr>
                <a:t>Questões de Auditoria</a:t>
              </a:r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5989984" y="3933056"/>
            <a:ext cx="1606352" cy="1128374"/>
            <a:chOff x="3458102" y="1208670"/>
            <a:chExt cx="1606352" cy="1347280"/>
          </a:xfrm>
        </p:grpSpPr>
        <p:sp>
          <p:nvSpPr>
            <p:cNvPr id="41" name="Elipse 40"/>
            <p:cNvSpPr/>
            <p:nvPr/>
          </p:nvSpPr>
          <p:spPr>
            <a:xfrm>
              <a:off x="3458102" y="1208670"/>
              <a:ext cx="1606352" cy="1347280"/>
            </a:xfrm>
            <a:prstGeom prst="ellipse">
              <a:avLst/>
            </a:prstGeom>
            <a:gradFill rotWithShape="1">
              <a:gsLst>
                <a:gs pos="0">
                  <a:srgbClr val="BBE0E3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BBE0E3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BBE0E3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42" name="Elipse 4"/>
            <p:cNvSpPr/>
            <p:nvPr/>
          </p:nvSpPr>
          <p:spPr>
            <a:xfrm>
              <a:off x="3640797" y="1405975"/>
              <a:ext cx="1288011" cy="95267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400" b="1" dirty="0" smtClean="0">
                  <a:ln/>
                  <a:solidFill>
                    <a:srgbClr val="000000"/>
                  </a:solidFill>
                  <a:latin typeface="Arial" charset="0"/>
                </a:rPr>
                <a:t>Legislação Aplicável</a:t>
              </a:r>
              <a:endParaRPr lang="pt-BR" sz="1400" b="1" dirty="0">
                <a:ln/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4716016" y="5210525"/>
            <a:ext cx="1606352" cy="954779"/>
            <a:chOff x="3458102" y="1208670"/>
            <a:chExt cx="1606352" cy="1347280"/>
          </a:xfrm>
        </p:grpSpPr>
        <p:sp>
          <p:nvSpPr>
            <p:cNvPr id="44" name="Elipse 43"/>
            <p:cNvSpPr/>
            <p:nvPr/>
          </p:nvSpPr>
          <p:spPr>
            <a:xfrm>
              <a:off x="3458102" y="1208670"/>
              <a:ext cx="1606352" cy="1347280"/>
            </a:xfrm>
            <a:prstGeom prst="ellipse">
              <a:avLst/>
            </a:prstGeom>
            <a:gradFill rotWithShape="1">
              <a:gsLst>
                <a:gs pos="0">
                  <a:srgbClr val="BBE0E3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BBE0E3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BBE0E3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45" name="Elipse 4"/>
            <p:cNvSpPr/>
            <p:nvPr/>
          </p:nvSpPr>
          <p:spPr>
            <a:xfrm>
              <a:off x="3640797" y="1405975"/>
              <a:ext cx="1288011" cy="95267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400" b="1" dirty="0" smtClean="0">
                  <a:ln/>
                  <a:solidFill>
                    <a:srgbClr val="000000"/>
                  </a:solidFill>
                  <a:latin typeface="Arial" charset="0"/>
                </a:rPr>
                <a:t>Possíveis Constatações</a:t>
              </a:r>
              <a:endParaRPr lang="pt-BR" sz="1400" b="1" dirty="0">
                <a:ln/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2555776" y="5085184"/>
            <a:ext cx="1606352" cy="954823"/>
            <a:chOff x="3458102" y="1208670"/>
            <a:chExt cx="1606352" cy="1347280"/>
          </a:xfrm>
        </p:grpSpPr>
        <p:sp>
          <p:nvSpPr>
            <p:cNvPr id="47" name="Elipse 46"/>
            <p:cNvSpPr/>
            <p:nvPr/>
          </p:nvSpPr>
          <p:spPr>
            <a:xfrm>
              <a:off x="3458102" y="1208670"/>
              <a:ext cx="1606352" cy="1347280"/>
            </a:xfrm>
            <a:prstGeom prst="ellipse">
              <a:avLst/>
            </a:prstGeom>
            <a:gradFill rotWithShape="1">
              <a:gsLst>
                <a:gs pos="0">
                  <a:srgbClr val="BBE0E3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BBE0E3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BBE0E3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48" name="Elipse 4"/>
            <p:cNvSpPr/>
            <p:nvPr/>
          </p:nvSpPr>
          <p:spPr>
            <a:xfrm>
              <a:off x="3549449" y="1405975"/>
              <a:ext cx="1423657" cy="95267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400" b="1" dirty="0" smtClean="0">
                  <a:ln/>
                  <a:solidFill>
                    <a:srgbClr val="000000"/>
                  </a:solidFill>
                  <a:latin typeface="Arial" charset="0"/>
                </a:rPr>
                <a:t>Procedimentos</a:t>
              </a:r>
              <a:endParaRPr lang="pt-BR" sz="1400" b="1" dirty="0">
                <a:ln/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49" name="Grupo 48"/>
          <p:cNvGrpSpPr/>
          <p:nvPr/>
        </p:nvGrpSpPr>
        <p:grpSpPr>
          <a:xfrm>
            <a:off x="1187624" y="3861048"/>
            <a:ext cx="1822376" cy="1131267"/>
            <a:chOff x="3602118" y="1208670"/>
            <a:chExt cx="1606352" cy="1347280"/>
          </a:xfrm>
        </p:grpSpPr>
        <p:sp>
          <p:nvSpPr>
            <p:cNvPr id="50" name="Elipse 49"/>
            <p:cNvSpPr/>
            <p:nvPr/>
          </p:nvSpPr>
          <p:spPr>
            <a:xfrm>
              <a:off x="3602118" y="1208670"/>
              <a:ext cx="1606352" cy="1347280"/>
            </a:xfrm>
            <a:prstGeom prst="ellipse">
              <a:avLst/>
            </a:prstGeom>
            <a:gradFill rotWithShape="1">
              <a:gsLst>
                <a:gs pos="0">
                  <a:srgbClr val="BBE0E3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BBE0E3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BBE0E3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51" name="Elipse 4"/>
            <p:cNvSpPr/>
            <p:nvPr/>
          </p:nvSpPr>
          <p:spPr>
            <a:xfrm>
              <a:off x="3768310" y="1405975"/>
              <a:ext cx="1288011" cy="95267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400" b="1" dirty="0" smtClean="0">
                  <a:ln/>
                  <a:solidFill>
                    <a:srgbClr val="000000"/>
                  </a:solidFill>
                  <a:latin typeface="Arial" charset="0"/>
                </a:rPr>
                <a:t>Detalhamento do Procedimento</a:t>
              </a:r>
              <a:endParaRPr lang="pt-BR" sz="1400" b="1" dirty="0">
                <a:ln/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52" name="Grupo 51"/>
          <p:cNvGrpSpPr/>
          <p:nvPr/>
        </p:nvGrpSpPr>
        <p:grpSpPr>
          <a:xfrm>
            <a:off x="1957536" y="2852936"/>
            <a:ext cx="1606352" cy="915232"/>
            <a:chOff x="3651950" y="1208670"/>
            <a:chExt cx="1606352" cy="1347279"/>
          </a:xfrm>
        </p:grpSpPr>
        <p:sp>
          <p:nvSpPr>
            <p:cNvPr id="53" name="Elipse 52"/>
            <p:cNvSpPr/>
            <p:nvPr/>
          </p:nvSpPr>
          <p:spPr>
            <a:xfrm>
              <a:off x="3651950" y="1208670"/>
              <a:ext cx="1606352" cy="1347279"/>
            </a:xfrm>
            <a:prstGeom prst="ellipse">
              <a:avLst/>
            </a:prstGeom>
            <a:gradFill rotWithShape="1">
              <a:gsLst>
                <a:gs pos="0">
                  <a:srgbClr val="BBE0E3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BBE0E3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BBE0E3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54" name="Elipse 4"/>
            <p:cNvSpPr/>
            <p:nvPr/>
          </p:nvSpPr>
          <p:spPr>
            <a:xfrm>
              <a:off x="3818142" y="1405975"/>
              <a:ext cx="1288011" cy="95267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400" b="1" dirty="0" smtClean="0">
                  <a:ln/>
                  <a:solidFill>
                    <a:srgbClr val="000000"/>
                  </a:solidFill>
                  <a:latin typeface="Arial" charset="0"/>
                </a:rPr>
                <a:t>Técnica</a:t>
              </a:r>
              <a:endParaRPr lang="pt-BR" sz="1400" b="1" dirty="0">
                <a:ln/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55" name="Grupo 54"/>
          <p:cNvGrpSpPr/>
          <p:nvPr/>
        </p:nvGrpSpPr>
        <p:grpSpPr>
          <a:xfrm rot="19586148">
            <a:off x="5302327" y="3455909"/>
            <a:ext cx="393867" cy="480318"/>
            <a:chOff x="5225182" y="1597044"/>
            <a:chExt cx="387207" cy="571522"/>
          </a:xfrm>
          <a:solidFill>
            <a:schemeClr val="tx2">
              <a:alpha val="40000"/>
            </a:schemeClr>
          </a:solidFill>
        </p:grpSpPr>
        <p:sp>
          <p:nvSpPr>
            <p:cNvPr id="56" name="Seta para a direita 55"/>
            <p:cNvSpPr/>
            <p:nvPr/>
          </p:nvSpPr>
          <p:spPr>
            <a:xfrm rot="1471">
              <a:off x="5225182" y="1597044"/>
              <a:ext cx="387207" cy="571522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57" name="Seta para a direita 4"/>
            <p:cNvSpPr/>
            <p:nvPr/>
          </p:nvSpPr>
          <p:spPr>
            <a:xfrm rot="1471">
              <a:off x="5225182" y="1711323"/>
              <a:ext cx="271045" cy="342914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8" name="Grupo 57"/>
          <p:cNvGrpSpPr/>
          <p:nvPr/>
        </p:nvGrpSpPr>
        <p:grpSpPr>
          <a:xfrm rot="10298898">
            <a:off x="3295081" y="4157324"/>
            <a:ext cx="393867" cy="480318"/>
            <a:chOff x="5225182" y="1597044"/>
            <a:chExt cx="387207" cy="571522"/>
          </a:xfrm>
          <a:solidFill>
            <a:schemeClr val="tx2">
              <a:alpha val="40000"/>
            </a:schemeClr>
          </a:solidFill>
        </p:grpSpPr>
        <p:sp>
          <p:nvSpPr>
            <p:cNvPr id="59" name="Seta para a direita 58"/>
            <p:cNvSpPr/>
            <p:nvPr/>
          </p:nvSpPr>
          <p:spPr>
            <a:xfrm rot="1471">
              <a:off x="5225182" y="1597044"/>
              <a:ext cx="387207" cy="571522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60" name="Seta para a direita 4"/>
            <p:cNvSpPr/>
            <p:nvPr/>
          </p:nvSpPr>
          <p:spPr>
            <a:xfrm rot="1471">
              <a:off x="5225182" y="1711323"/>
              <a:ext cx="271045" cy="342914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1" name="Grupo 60"/>
          <p:cNvGrpSpPr/>
          <p:nvPr/>
        </p:nvGrpSpPr>
        <p:grpSpPr>
          <a:xfrm rot="7293027">
            <a:off x="3890683" y="4706463"/>
            <a:ext cx="393867" cy="480318"/>
            <a:chOff x="5225182" y="1597044"/>
            <a:chExt cx="387207" cy="571522"/>
          </a:xfrm>
          <a:solidFill>
            <a:schemeClr val="tx2">
              <a:alpha val="40000"/>
            </a:schemeClr>
          </a:solidFill>
        </p:grpSpPr>
        <p:sp>
          <p:nvSpPr>
            <p:cNvPr id="62" name="Seta para a direita 61"/>
            <p:cNvSpPr/>
            <p:nvPr/>
          </p:nvSpPr>
          <p:spPr>
            <a:xfrm rot="1471">
              <a:off x="5225182" y="1597044"/>
              <a:ext cx="387207" cy="571522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63" name="Seta para a direita 4"/>
            <p:cNvSpPr/>
            <p:nvPr/>
          </p:nvSpPr>
          <p:spPr>
            <a:xfrm rot="1471">
              <a:off x="5225182" y="1711323"/>
              <a:ext cx="271045" cy="342914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4" name="Grupo 63"/>
          <p:cNvGrpSpPr/>
          <p:nvPr/>
        </p:nvGrpSpPr>
        <p:grpSpPr>
          <a:xfrm rot="3922631">
            <a:off x="4901657" y="4683949"/>
            <a:ext cx="393867" cy="480318"/>
            <a:chOff x="5225182" y="1597044"/>
            <a:chExt cx="387207" cy="571522"/>
          </a:xfrm>
          <a:solidFill>
            <a:schemeClr val="tx2">
              <a:alpha val="40000"/>
            </a:schemeClr>
          </a:solidFill>
        </p:grpSpPr>
        <p:sp>
          <p:nvSpPr>
            <p:cNvPr id="65" name="Seta para a direita 64"/>
            <p:cNvSpPr/>
            <p:nvPr/>
          </p:nvSpPr>
          <p:spPr>
            <a:xfrm rot="1471">
              <a:off x="5225182" y="1597044"/>
              <a:ext cx="387207" cy="571522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66" name="Seta para a direita 4"/>
            <p:cNvSpPr/>
            <p:nvPr/>
          </p:nvSpPr>
          <p:spPr>
            <a:xfrm rot="1471">
              <a:off x="5225182" y="1711323"/>
              <a:ext cx="271045" cy="342914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7" name="Grupo 66"/>
          <p:cNvGrpSpPr/>
          <p:nvPr/>
        </p:nvGrpSpPr>
        <p:grpSpPr>
          <a:xfrm rot="15871619">
            <a:off x="4272314" y="3129947"/>
            <a:ext cx="379864" cy="480318"/>
            <a:chOff x="5225182" y="1597044"/>
            <a:chExt cx="387207" cy="571522"/>
          </a:xfrm>
          <a:solidFill>
            <a:schemeClr val="tx2">
              <a:alpha val="40000"/>
            </a:schemeClr>
          </a:solidFill>
        </p:grpSpPr>
        <p:sp>
          <p:nvSpPr>
            <p:cNvPr id="68" name="Seta para a direita 67"/>
            <p:cNvSpPr/>
            <p:nvPr/>
          </p:nvSpPr>
          <p:spPr>
            <a:xfrm rot="1471">
              <a:off x="5225182" y="1597044"/>
              <a:ext cx="387207" cy="571522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69" name="Seta para a direita 4"/>
            <p:cNvSpPr/>
            <p:nvPr/>
          </p:nvSpPr>
          <p:spPr>
            <a:xfrm rot="1471">
              <a:off x="5225182" y="1711323"/>
              <a:ext cx="271045" cy="342914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0" name="Grupo 69"/>
          <p:cNvGrpSpPr/>
          <p:nvPr/>
        </p:nvGrpSpPr>
        <p:grpSpPr>
          <a:xfrm rot="13151906">
            <a:off x="3437738" y="3460510"/>
            <a:ext cx="399352" cy="480318"/>
            <a:chOff x="5219790" y="1597044"/>
            <a:chExt cx="392599" cy="571522"/>
          </a:xfrm>
          <a:solidFill>
            <a:schemeClr val="tx2">
              <a:alpha val="40000"/>
            </a:schemeClr>
          </a:solidFill>
        </p:grpSpPr>
        <p:sp>
          <p:nvSpPr>
            <p:cNvPr id="71" name="Seta para a direita 70"/>
            <p:cNvSpPr/>
            <p:nvPr/>
          </p:nvSpPr>
          <p:spPr>
            <a:xfrm rot="1471">
              <a:off x="5225182" y="1597044"/>
              <a:ext cx="387207" cy="571522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72" name="Seta para a direita 4"/>
            <p:cNvSpPr/>
            <p:nvPr/>
          </p:nvSpPr>
          <p:spPr>
            <a:xfrm rot="1471">
              <a:off x="5219790" y="1687835"/>
              <a:ext cx="271045" cy="342913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4" name="Retângulo 73"/>
          <p:cNvSpPr/>
          <p:nvPr/>
        </p:nvSpPr>
        <p:spPr>
          <a:xfrm>
            <a:off x="-20150" y="617884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SECONT NA ESTRADA </a:t>
            </a:r>
            <a:endParaRPr lang="pt-BR" i="1" dirty="0" smtClean="0">
              <a:latin typeface="Adobe Arabic" pitchFamily="18" charset="-78"/>
              <a:ea typeface="Adobe Gothic Std B" pitchFamily="34" charset="-128"/>
              <a:cs typeface="Adobe Arabic" pitchFamily="18" charset="-78"/>
            </a:endParaRPr>
          </a:p>
          <a:p>
            <a:pPr algn="ctr"/>
            <a:r>
              <a:rPr lang="pt-BR" i="1" dirty="0" smtClean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www.secont.es.gov.br </a:t>
            </a:r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– www.transparencia.es.gov.br – www.ouvidoria.es.gov.br</a:t>
            </a:r>
          </a:p>
        </p:txBody>
      </p:sp>
      <p:sp>
        <p:nvSpPr>
          <p:cNvPr id="75" name="Retângulo 74"/>
          <p:cNvSpPr/>
          <p:nvPr/>
        </p:nvSpPr>
        <p:spPr>
          <a:xfrm>
            <a:off x="274135" y="1844824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ANEXO 11 (IN TCE-ES nº. 028/2013</a:t>
            </a:r>
            <a:r>
              <a:rPr lang="pt-BR" b="1" dirty="0" smtClean="0">
                <a:solidFill>
                  <a:srgbClr val="FF0000"/>
                </a:solidFill>
              </a:rPr>
              <a:t>)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6" name="CaixaDeTexto 75"/>
          <p:cNvSpPr txBox="1"/>
          <p:nvPr/>
        </p:nvSpPr>
        <p:spPr>
          <a:xfrm>
            <a:off x="323528" y="1340768"/>
            <a:ext cx="8496944" cy="4001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AUDITORIAS  PARA VERIFICAÇÃO DOS  PONTOS DE CONTROLE</a:t>
            </a:r>
          </a:p>
        </p:txBody>
      </p:sp>
      <p:pic>
        <p:nvPicPr>
          <p:cNvPr id="73" name="Imagem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83" y="242352"/>
            <a:ext cx="5987004" cy="1066179"/>
          </a:xfrm>
          <a:prstGeom prst="rect">
            <a:avLst/>
          </a:prstGeom>
        </p:spPr>
      </p:pic>
      <p:pic>
        <p:nvPicPr>
          <p:cNvPr id="77" name="Imagem 7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00" y="116632"/>
            <a:ext cx="1480514" cy="102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492897"/>
            <a:ext cx="8496944" cy="1512167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A questão de auditoria é uma pergunta que precisa ser respondida para avaliação o ponto de controle.	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83" y="242352"/>
            <a:ext cx="5987004" cy="106617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352"/>
            <a:ext cx="2952328" cy="102248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00" y="116632"/>
            <a:ext cx="1480514" cy="102248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-20150" y="617884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SECONT NA ESTRADA </a:t>
            </a:r>
            <a:endParaRPr lang="pt-BR" i="1" dirty="0" smtClean="0">
              <a:latin typeface="Adobe Arabic" pitchFamily="18" charset="-78"/>
              <a:ea typeface="Adobe Gothic Std B" pitchFamily="34" charset="-128"/>
              <a:cs typeface="Adobe Arabic" pitchFamily="18" charset="-78"/>
            </a:endParaRPr>
          </a:p>
          <a:p>
            <a:pPr algn="ctr"/>
            <a:r>
              <a:rPr lang="pt-BR" i="1" dirty="0" smtClean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www.secont.es.gov.br </a:t>
            </a:r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– www.transparencia.es.gov.br – www.ouvidoria.es.gov.br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74135" y="191683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MATRIZ DE PLANEJAMENTO - QUESTÕES DE AUDITORIA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23528" y="1340768"/>
            <a:ext cx="8496944" cy="4001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AUDITORIAS  PARA VERIFICAÇÃO DOS  PONTOS DE CONTROLE</a:t>
            </a:r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302840" y="4149081"/>
            <a:ext cx="8517632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Para cada procedimento descrito pela IN 028/2013 foi definida uma questão de auditoria;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dirty="0" smtClean="0"/>
          </a:p>
          <a:p>
            <a:pPr lvl="1"/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420888"/>
            <a:ext cx="8661648" cy="2016224"/>
          </a:xfrm>
        </p:spPr>
        <p:txBody>
          <a:bodyPr>
            <a:normAutofit/>
          </a:bodyPr>
          <a:lstStyle/>
          <a:p>
            <a:r>
              <a:rPr lang="pt-BR" b="1" dirty="0" smtClean="0"/>
              <a:t>Exemplo:</a:t>
            </a:r>
          </a:p>
          <a:p>
            <a:pPr marL="457200" lvl="1" indent="0">
              <a:buNone/>
            </a:pPr>
            <a:r>
              <a:rPr lang="pt-BR" dirty="0" smtClean="0"/>
              <a:t>Avaliar se as diretrizes, objetivos e metas estabelecidas na LDO estiveram compatíveis com o PPA aprovado para o exercício. 	</a:t>
            </a:r>
          </a:p>
          <a:p>
            <a:pPr marL="457200" lvl="1" indent="0">
              <a:buNone/>
            </a:pPr>
            <a:endParaRPr lang="pt-BR" dirty="0" smtClean="0"/>
          </a:p>
          <a:p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83" y="242352"/>
            <a:ext cx="5987004" cy="106617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352"/>
            <a:ext cx="2952328" cy="102248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00" y="116632"/>
            <a:ext cx="1480514" cy="102248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-20150" y="617884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 smtClean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SECONT NA ESTRADA </a:t>
            </a:r>
          </a:p>
          <a:p>
            <a:pPr algn="ctr"/>
            <a:r>
              <a:rPr lang="pt-BR" i="1" dirty="0" smtClean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www.secont.es.gov.br </a:t>
            </a:r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– www.transparencia.es.gov.br – www.ouvidoria.es.gov.br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74135" y="197954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MATRIZ DE PLANEJAMENTO - QUESTÕES DE AUDITORIA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23528" y="1340768"/>
            <a:ext cx="8496944" cy="4001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AUDITORIAS  PARA VERIFICAÇÃO DOS  PONTOS DE CONTROLE</a:t>
            </a:r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323528" y="4509120"/>
            <a:ext cx="8591567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pt-BR" dirty="0" smtClean="0"/>
              <a:t>Q1: As diretrizes, objetivos e metas estabelecidas na LDO estiveram compatíveis com o PPA aprovado para o exercício?</a:t>
            </a:r>
          </a:p>
          <a:p>
            <a:pPr lvl="1"/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526469"/>
            <a:ext cx="8496944" cy="1550603"/>
          </a:xfrm>
        </p:spPr>
        <p:txBody>
          <a:bodyPr>
            <a:normAutofit fontScale="85000" lnSpcReduction="20000"/>
          </a:bodyPr>
          <a:lstStyle/>
          <a:p>
            <a:r>
              <a:rPr lang="pt-BR" b="1" dirty="0" smtClean="0"/>
              <a:t>Para cada questão de auditoria foi definido:</a:t>
            </a:r>
          </a:p>
          <a:p>
            <a:pPr marL="457200" lvl="1" indent="0">
              <a:buNone/>
            </a:pPr>
            <a:r>
              <a:rPr lang="pt-BR" dirty="0" smtClean="0"/>
              <a:t>Quais as informações que serão necessárias para realizar a análise;</a:t>
            </a:r>
          </a:p>
          <a:p>
            <a:pPr marL="457200" lvl="1" indent="0">
              <a:buNone/>
            </a:pPr>
            <a:r>
              <a:rPr lang="pt-BR" dirty="0" smtClean="0"/>
              <a:t>Qual a fonte de cada informação necessária. </a:t>
            </a:r>
          </a:p>
          <a:p>
            <a:pPr marL="457200" lvl="1" indent="0">
              <a:buNone/>
            </a:pPr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83" y="242352"/>
            <a:ext cx="5987004" cy="106617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352"/>
            <a:ext cx="2952328" cy="102248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00" y="116632"/>
            <a:ext cx="1480514" cy="102248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-20150" y="617884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SECONT NA ESTRADA </a:t>
            </a:r>
            <a:endParaRPr lang="pt-BR" i="1" dirty="0" smtClean="0">
              <a:latin typeface="Adobe Arabic" pitchFamily="18" charset="-78"/>
              <a:ea typeface="Adobe Gothic Std B" pitchFamily="34" charset="-128"/>
              <a:cs typeface="Adobe Arabic" pitchFamily="18" charset="-78"/>
            </a:endParaRPr>
          </a:p>
          <a:p>
            <a:pPr algn="ctr"/>
            <a:r>
              <a:rPr lang="pt-BR" i="1" dirty="0" smtClean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www.secont.es.gov.br </a:t>
            </a:r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– www.transparencia.es.gov.br – www.ouvidoria.es.gov.br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74135" y="1907540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MATRIZ DE PLANEJAMENTO - INFORMAÇÕES REQUERIDAS/FONTE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23528" y="1340768"/>
            <a:ext cx="8496944" cy="4001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AUDITORIAS  PARA VERIFICAÇÃO DOS  PONTOS DE CONTROLE</a:t>
            </a: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323527" y="4077072"/>
            <a:ext cx="8591567" cy="20882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/>
              <a:t>Exemplo: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pt-BR" b="1" dirty="0" smtClean="0"/>
              <a:t>Informação Requerida:</a:t>
            </a:r>
            <a:r>
              <a:rPr lang="pt-BR" dirty="0" smtClean="0"/>
              <a:t> PPA e LDO referente ao exercício em análise;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pt-BR" b="1" dirty="0" smtClean="0"/>
              <a:t>Fonte:</a:t>
            </a:r>
            <a:r>
              <a:rPr lang="pt-BR" dirty="0" smtClean="0"/>
              <a:t> Subsecretária de Orçamento/SEP, site da SEP (www.planejamento.es.gov.br).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564904"/>
            <a:ext cx="8496944" cy="792088"/>
          </a:xfrm>
        </p:spPr>
        <p:txBody>
          <a:bodyPr>
            <a:normAutofit fontScale="77500" lnSpcReduction="20000"/>
          </a:bodyPr>
          <a:lstStyle/>
          <a:p>
            <a:r>
              <a:rPr lang="pt-BR" sz="3600" dirty="0"/>
              <a:t>Para cada questão de auditoria identifica-se a legislação que estabelece a regra a ser obedecida.</a:t>
            </a:r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83" y="242352"/>
            <a:ext cx="5987004" cy="106617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352"/>
            <a:ext cx="2952328" cy="102248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00" y="116632"/>
            <a:ext cx="1480514" cy="102248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-20150" y="617884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SECONT NA ESTRADA </a:t>
            </a:r>
            <a:endParaRPr lang="pt-BR" i="1" dirty="0" smtClean="0">
              <a:latin typeface="Adobe Arabic" pitchFamily="18" charset="-78"/>
              <a:ea typeface="Adobe Gothic Std B" pitchFamily="34" charset="-128"/>
              <a:cs typeface="Adobe Arabic" pitchFamily="18" charset="-78"/>
            </a:endParaRPr>
          </a:p>
          <a:p>
            <a:pPr algn="ctr"/>
            <a:r>
              <a:rPr lang="pt-BR" i="1" dirty="0" smtClean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www.secont.es.gov.br </a:t>
            </a:r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– www.transparencia.es.gov.br – www.ouvidoria.es.gov.br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74135" y="1907540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MATRIZ DE PLANEJAMENTO 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LEGISLAÇÃO APLICÁVEL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23528" y="1340768"/>
            <a:ext cx="8496944" cy="4001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AUDITORIAS  PARA VERIFICAÇÃO DOS  PONTOS DE CONTROLE</a:t>
            </a: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323528" y="3717032"/>
            <a:ext cx="8496944" cy="2232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/>
              <a:t>Exemplo:</a:t>
            </a:r>
          </a:p>
          <a:p>
            <a:pPr marL="457200" lvl="1" indent="0">
              <a:buNone/>
            </a:pPr>
            <a:r>
              <a:rPr lang="pt-BR" b="1" dirty="0" smtClean="0"/>
              <a:t>Questão n</a:t>
            </a:r>
            <a:r>
              <a:rPr lang="pt-BR" dirty="0" smtClean="0"/>
              <a:t> : Houve abertura de crédito adicional suplementar ou especial sem prévia autorização legislativa e sem indicação dos recursos correspondentes?</a:t>
            </a:r>
          </a:p>
          <a:p>
            <a:pPr marL="457200" lvl="1" indent="0">
              <a:buNone/>
            </a:pPr>
            <a:endParaRPr lang="pt-BR" dirty="0" smtClean="0"/>
          </a:p>
          <a:p>
            <a:pPr marL="457200" lvl="1" indent="0">
              <a:buNone/>
            </a:pPr>
            <a:r>
              <a:rPr lang="pt-BR" dirty="0" smtClean="0"/>
              <a:t>CRFB/88, art. 167, inciso V.</a:t>
            </a:r>
          </a:p>
          <a:p>
            <a:pPr lvl="1">
              <a:buFont typeface="Arial" panose="020B0604020202020204" pitchFamily="34" charset="0"/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2964" y="2492896"/>
            <a:ext cx="8503302" cy="720080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Para cada questão de auditoria identifica-se as possíveis constatações quando da análise do ponto de controle.</a:t>
            </a:r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83" y="242352"/>
            <a:ext cx="5987004" cy="106617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352"/>
            <a:ext cx="2952328" cy="102248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00" y="116632"/>
            <a:ext cx="1480514" cy="102248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-20150" y="617884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SECONT NA ESTRADA </a:t>
            </a:r>
            <a:endParaRPr lang="pt-BR" i="1" dirty="0" smtClean="0">
              <a:latin typeface="Adobe Arabic" pitchFamily="18" charset="-78"/>
              <a:ea typeface="Adobe Gothic Std B" pitchFamily="34" charset="-128"/>
              <a:cs typeface="Adobe Arabic" pitchFamily="18" charset="-78"/>
            </a:endParaRPr>
          </a:p>
          <a:p>
            <a:pPr algn="ctr"/>
            <a:r>
              <a:rPr lang="pt-BR" i="1" dirty="0" smtClean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www.secont.es.gov.br </a:t>
            </a:r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– www.transparencia.es.gov.br – www.ouvidoria.es.gov.br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74135" y="1844824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MATRIZ DE PLANEJAMENTO 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POSSÍVEIS CONSTATAÇÕES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23528" y="1340768"/>
            <a:ext cx="8496944" cy="4001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AUDITORIAS  PARA VERIFICAÇÃO DOS  PONTOS DE CONTROLE</a:t>
            </a:r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323528" y="3356992"/>
            <a:ext cx="8496944" cy="282185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/>
              <a:t>Exemplo: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pt-BR" dirty="0" smtClean="0"/>
              <a:t>Q: Houve abertura de crédito adicional suplementar ou especial sem prévia autorização legislativa e sem indicação dos recursos correspondentes?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pt-BR" dirty="0" smtClean="0"/>
              <a:t>C1:  Abertura de crédito adicional suplementar ou especial sem prévia autorização legislativa;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pt-BR" dirty="0" smtClean="0"/>
              <a:t>C2:  Abertura de crédito adicional suplementar ou especial sem indicação de fonte de  recursos.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276872"/>
            <a:ext cx="8496944" cy="1152128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Para cada questão de auditoria identifica-se os procedimentos que deverão ser utilizados para análise do ponto de controle.</a:t>
            </a:r>
          </a:p>
          <a:p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83" y="242352"/>
            <a:ext cx="5987004" cy="106617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352"/>
            <a:ext cx="2952328" cy="102248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00" y="116632"/>
            <a:ext cx="1480514" cy="102248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-20150" y="617884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SECONT NA ESTRADA </a:t>
            </a:r>
            <a:endParaRPr lang="pt-BR" i="1" dirty="0" smtClean="0">
              <a:latin typeface="Adobe Arabic" pitchFamily="18" charset="-78"/>
              <a:ea typeface="Adobe Gothic Std B" pitchFamily="34" charset="-128"/>
              <a:cs typeface="Adobe Arabic" pitchFamily="18" charset="-78"/>
            </a:endParaRPr>
          </a:p>
          <a:p>
            <a:pPr algn="ctr"/>
            <a:r>
              <a:rPr lang="pt-BR" i="1" dirty="0" smtClean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www.secont.es.gov.br </a:t>
            </a:r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– www.transparencia.es.gov.br – www.ouvidoria.es.gov.br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74135" y="1844824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MATRIZ DE PLANEJAMENTO 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PROCEDIMENTOS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23528" y="1340768"/>
            <a:ext cx="8496944" cy="4001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AUDITORIAS  PARA VERIFICAÇÃO DOS  PONTOS DE CONTROLE</a:t>
            </a: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274135" y="3429000"/>
            <a:ext cx="8546336" cy="30243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Exemplo: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pt-BR" dirty="0" smtClean="0"/>
              <a:t>Q: Após a publicação da LOA, foi estabelecida a programação financeira e o cronograma de execução mensal de desembolso?</a:t>
            </a:r>
          </a:p>
          <a:p>
            <a:pPr marL="457200" lvl="1" indent="0">
              <a:lnSpc>
                <a:spcPct val="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dirty="0" smtClean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pt-BR" dirty="0" smtClean="0"/>
              <a:t>P:  Verificar se, após a publicação da LOA, foi estabelecida a programação financeira e o cronograma de execução mensal de desembolso.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5616" y="2132856"/>
            <a:ext cx="7164288" cy="2592288"/>
          </a:xfrm>
          <a:noFill/>
          <a:ln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PRESTAÇÃO DE CONTAS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83" y="242352"/>
            <a:ext cx="5987004" cy="106617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352"/>
            <a:ext cx="2952328" cy="102248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00" y="116632"/>
            <a:ext cx="1480514" cy="102248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-20150" y="617884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SECONT NA ESTRADA </a:t>
            </a:r>
            <a:endParaRPr lang="pt-BR" i="1" dirty="0" smtClean="0">
              <a:latin typeface="Adobe Arabic" pitchFamily="18" charset="-78"/>
              <a:ea typeface="Adobe Gothic Std B" pitchFamily="34" charset="-128"/>
              <a:cs typeface="Adobe Arabic" pitchFamily="18" charset="-78"/>
            </a:endParaRPr>
          </a:p>
          <a:p>
            <a:pPr algn="ctr"/>
            <a:r>
              <a:rPr lang="pt-BR" i="1" dirty="0" smtClean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www.secont.es.gov.br </a:t>
            </a:r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– www.transparencia.es.gov.br – www.ouvidoria.es.gov.br</a:t>
            </a:r>
          </a:p>
        </p:txBody>
      </p:sp>
    </p:spTree>
    <p:extLst>
      <p:ext uri="{BB962C8B-B14F-4D97-AF65-F5344CB8AC3E}">
        <p14:creationId xmlns:p14="http://schemas.microsoft.com/office/powerpoint/2010/main" val="251172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214156"/>
            <a:ext cx="8496944" cy="926812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Para cada procedimento detalha-se o passo a passo a ser seguido para análise do ponto de controle.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83" y="242352"/>
            <a:ext cx="5987004" cy="106617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352"/>
            <a:ext cx="2952328" cy="102248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00" y="116632"/>
            <a:ext cx="1480514" cy="102248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-20150" y="617884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SECONT NA ESTRADA </a:t>
            </a:r>
            <a:endParaRPr lang="pt-BR" i="1" dirty="0" smtClean="0">
              <a:latin typeface="Adobe Arabic" pitchFamily="18" charset="-78"/>
              <a:ea typeface="Adobe Gothic Std B" pitchFamily="34" charset="-128"/>
              <a:cs typeface="Adobe Arabic" pitchFamily="18" charset="-78"/>
            </a:endParaRPr>
          </a:p>
          <a:p>
            <a:pPr algn="ctr"/>
            <a:r>
              <a:rPr lang="pt-BR" i="1" dirty="0" smtClean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www.secont.es.gov.br </a:t>
            </a:r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– www.transparencia.es.gov.br – www.ouvidoria.es.gov.br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74135" y="1844824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MATRIZ DE PLANEJAMENTO 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DETALHAMENTO DOS PROCEDIMENTOS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23528" y="1340768"/>
            <a:ext cx="8496944" cy="4001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AUDITORIAS  PARA VERIFICAÇÃO DOS  PONTOS DE CONTROLE</a:t>
            </a: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346142" y="3284984"/>
            <a:ext cx="8496945" cy="31450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/>
              <a:t>Exemplo: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pt-BR" dirty="0" smtClean="0"/>
              <a:t>P:  Verificar se, após a publicação da LOA, foi estabelecida a programação financeira e o cronograma de execução mensal de desembolso.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pt-BR" dirty="0" smtClean="0"/>
              <a:t>P1: Localizar a publicação ou solicitar decreto estabelecendo a programação orçamentária e financeira e o cronograma de execução mensal de desembolso;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pt-BR" dirty="0" smtClean="0"/>
              <a:t>P2: Avaliar se a referida publicação ocorreu tempestivamente.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361653"/>
            <a:ext cx="8494479" cy="1008112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Para cada questão de auditoria descreve-se as técnicas a serem utilizadas para análise do ponto de controle.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83" y="242352"/>
            <a:ext cx="5987004" cy="106617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352"/>
            <a:ext cx="2952328" cy="102248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00" y="116632"/>
            <a:ext cx="1480514" cy="102248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-20150" y="617884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SECONT NA ESTRADA </a:t>
            </a:r>
            <a:endParaRPr lang="pt-BR" i="1" dirty="0" smtClean="0">
              <a:latin typeface="Adobe Arabic" pitchFamily="18" charset="-78"/>
              <a:ea typeface="Adobe Gothic Std B" pitchFamily="34" charset="-128"/>
              <a:cs typeface="Adobe Arabic" pitchFamily="18" charset="-78"/>
            </a:endParaRPr>
          </a:p>
          <a:p>
            <a:pPr algn="ctr"/>
            <a:r>
              <a:rPr lang="pt-BR" i="1" dirty="0" smtClean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www.secont.es.gov.br </a:t>
            </a:r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– www.transparencia.es.gov.br – www.ouvidoria.es.gov.br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74135" y="1844824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MATRIZ DE PLANEJAMENTO - 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TÉCNICAS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23528" y="1340768"/>
            <a:ext cx="8496944" cy="4001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AUDITORIAS  PARA VERIFICAÇÃO DOS  PONTOS DE CONTROLE</a:t>
            </a: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274135" y="3356992"/>
            <a:ext cx="8546337" cy="28803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/>
              <a:t>Exemplo:</a:t>
            </a:r>
          </a:p>
          <a:p>
            <a:pPr marL="457200" lvl="1" indent="0">
              <a:buNone/>
            </a:pPr>
            <a:r>
              <a:rPr lang="pt-BR" dirty="0" smtClean="0"/>
              <a:t>P:  Verificar se, após a publicação da LOA, foi estabelecida a programação financeira e o cronograma de execução mensal de desembolso.</a:t>
            </a:r>
          </a:p>
          <a:p>
            <a:pPr marL="457200" lvl="1" indent="0">
              <a:buNone/>
            </a:pPr>
            <a:endParaRPr lang="pt-BR" dirty="0" smtClean="0"/>
          </a:p>
          <a:p>
            <a:pPr marL="457200" lvl="1" indent="0">
              <a:buNone/>
            </a:pPr>
            <a:r>
              <a:rPr lang="pt-BR" dirty="0" smtClean="0"/>
              <a:t>Técnicas:</a:t>
            </a:r>
          </a:p>
          <a:p>
            <a:pPr lvl="2"/>
            <a:r>
              <a:rPr lang="pt-BR" dirty="0" smtClean="0"/>
              <a:t>análise documental;</a:t>
            </a:r>
          </a:p>
          <a:p>
            <a:pPr lvl="2"/>
            <a:r>
              <a:rPr lang="pt-BR" dirty="0" smtClean="0"/>
              <a:t>pedido de informação por meio de solicitação técnica.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5616" y="2132856"/>
            <a:ext cx="7164288" cy="2664296"/>
          </a:xfrm>
          <a:noFill/>
          <a:ln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>
            <a:noAutofit/>
          </a:bodyPr>
          <a:lstStyle/>
          <a:p>
            <a:pPr lvl="0" defTabSz="800100">
              <a:lnSpc>
                <a:spcPct val="90000"/>
              </a:lnSpc>
              <a:spcAft>
                <a:spcPct val="35000"/>
              </a:spcAft>
            </a:pPr>
            <a:r>
              <a:rPr lang="pt-BR" sz="3600" b="1" dirty="0"/>
              <a:t>RELATÓRIO E PARECER CONCLUSIVO DO ÓRGÃO CENTRAL DO SISTEMA DE CONTROLE INTERNO</a:t>
            </a:r>
            <a:endParaRPr lang="pt-BR" sz="36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83" y="242352"/>
            <a:ext cx="5987004" cy="106617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352"/>
            <a:ext cx="2952328" cy="102248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00" y="116632"/>
            <a:ext cx="1480514" cy="102248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-20150" y="617884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SECONT NA ESTRADA </a:t>
            </a:r>
            <a:endParaRPr lang="pt-BR" i="1" dirty="0" smtClean="0">
              <a:latin typeface="Adobe Arabic" pitchFamily="18" charset="-78"/>
              <a:ea typeface="Adobe Gothic Std B" pitchFamily="34" charset="-128"/>
              <a:cs typeface="Adobe Arabic" pitchFamily="18" charset="-78"/>
            </a:endParaRPr>
          </a:p>
          <a:p>
            <a:pPr algn="ctr"/>
            <a:r>
              <a:rPr lang="pt-BR" i="1" dirty="0" smtClean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www.secont.es.gov.br </a:t>
            </a:r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– www.transparencia.es.gov.br – www.ouvidoria.es.gov.br</a:t>
            </a:r>
          </a:p>
        </p:txBody>
      </p:sp>
    </p:spTree>
    <p:extLst>
      <p:ext uri="{BB962C8B-B14F-4D97-AF65-F5344CB8AC3E}">
        <p14:creationId xmlns:p14="http://schemas.microsoft.com/office/powerpoint/2010/main" val="107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19937" y="1444714"/>
            <a:ext cx="8640960" cy="4001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pt-BR" sz="2000" b="1" dirty="0" smtClean="0"/>
              <a:t>RELATÓRIO E PARECER CONCLUSIVO</a:t>
            </a:r>
            <a:endParaRPr lang="pt-BR" sz="20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data:image/jpeg;base64,/9j/4AAQSkZJRgABAQAAAQABAAD/2wCEAAkGBxAPEA8NEA8PDw0ODw0PDQ0PDw8NDQ0NFBIWFhQRFBQYHCggGBolHhQUITEhJSkrLy4uFx8zODMsNygtLisBCgoKDg0OGBAQFywcHBwsLCwsLCwsLCwsLCwsLCwsLCwsLCwsLCwsLCwsLCwsNyssLCwsLCwsKyw3LCw3Kyw3N//AABEIALEBHAMBEQACEQEDEQH/xAAbAAEAAgMBAQAAAAAAAAAAAAAAAQQCAwUGB//EAD4QAAIBAgMCCAwFAwUAAAAAAAABAgMRBAUSITETQVFhcZGxwQYzUlNyc4GSk6HR0hQVIiNUMqLwQmOCsuH/xAAZAQEAAwEBAAAAAAAAAAAAAAAAAQIDBAX/xAAmEQEAAgIBAwQDAQEBAAAAAAAAAQIDERIhMTIEEyJRFFJhQSNx/9oADAMBAAIRAxEAPwD7gAAAAAAAAAAAIbImRGtDcJ0a0NoZJkgAAAAAAAAAAAAAAAAAAAAAAAAAAAAAAAAAAABpr1tOzj7ClraTEbVnWMpuvpjwxHJOk8MORplGuTF0TVbpVFI1rbakxpmXQAAAAAAAAAAAAAAAAAAAAAAAAAAAAAAAADGpNRTk9yVyLTqNphxqmIu2+U4pv1bRVrdYrNk6Rw45J0cMOSNJVYck6bqGK0tPr50Xpk1Kk1dlO+3lOyJY9gkAAAAAAAAAAAAAAAAAAAAAAAAAAAAAAAClnFTTSfO4r/Oox9ROqSvjjdnnXWPP5OnSHWI5J0jhhyNHDDkaZKsORpkqxMWRp6TLZ6qUHzW6nY9HDO6w5b95WTVUAAAAAAAAAAAAAAAAAAAAAAAAAAAAAAAOfnsL0Jtb42n7E9vyuYeojeOWmKdWh491zyOTs0xdccjRwxPI0lViORpPDE8jSVWHI09nlEWqFK/HHV7zv3nr4I1jhxX8pXDZQAAAAAAAAAAAAAAAAAAAAAAAAAAAAAAAInFNNNXTTTXKmRMb6D5zm+Glh6sqT3b4S8qHE+72HhZ6Tjvp6GK0WhS4cx200j8QORoWIHI0lYgnkaXcqovEVYUlubvN+TBb3/nKa4aze8RCmSeNZl9GirJJbkkkuY92I1DzkkgAAAAAAAAAAAAAAAAAAAAAAAAAAAAAAAAOdneUwxVPRL9M1d06i3wl3rmMM+CMtdT3Xpkmk9HzTN8BXwstNWLSvaNRbac+h9288LNivi8uz0cd63jpKhw5jya6ZKoxtGm/DU5zlGEU5Tk0oxW9svStrTqI2iZiI3L6V4OZMsLT22lWnZ1JcS5IrmXzPe9N6f2q/wBl5ubLzn+OwdLIAAAAAAAAAAAAAAAAAAAAAAAAAAAAAAAAAABTzGvRUXCtplGS202lPUvRMsl6RHy6rVi3+PB4zJ6EqkpUoSp029kHK9vp0HjXxUm26xqHdTJMR1kpZPBcREYYTOVeweG4KWum9ErNakk3Z796NaVmnWFLWi0dXQhiKu91aj/5M2i9vuWfGv0v4XM2tjlq6TemaY7s5pErWPzJQpOpHfeKd+K7tc1yZoim4VrTc6VKuZ3pOcJJTir6W9kuYxtmnhuJXjHqdTCnkXhB+ITd7237dxng9VN1smHj2dhY06vdZcG6hjYyajxvdz8ZauWOys0mFo1VAAAASAAAAAAAAAAAAAAAAAAAAAAFHM8XoWlOzau3yI582TjGoaUrt5/hFK73vbv42cE223iNLuEypThGbq1byipO0lFK/EkkdFMEWjcyrOTUt35LHzlb4jLfjR9yr7spWTR87W+Iyfxo+5Pdk/JoecrfFkR+PH3J7soeTQ8ut8Wf1E+nr9ye7LRiMmi01rrNPidWbXaUv6eNd5Wrkl5/E5JNXjGrPRyXu7dO84rYJjtLeMsT3acI1hKjctWmSSbbbs1uKU/522m3ydf83pWvrjbpR0+/X7Ze3P014eSxM005qEdzjKVNt9K2kV/6Sm3xh2qeUwa/qrfHq/U6q4I+5Yzf+M/yen5Vb49X7i349f6jnJ+TUuWr8ar9xP49f6jnKfyaly1PjVfuH49TnJ+TUv8Ac+LV+o/Hoc5acVlNOMJSjwilGLaaq1Lprc95W+CtYmY/xat5mXVwE3KlTk3duEW3yux1Yp3SJZW7rBdUAAAAAAAAAAAAAAAAAAHlc4xGrXLlvbo4jy8997dWOOzg5LiXPVzNo5Mdt7dF41p7nLn+1T9CPYexi8YcNu8rJqqACBBEjCSK6Sq1aKMrVWiXNxmXKfEjnviiWtbzDnQ8H6d76V1GMemja/uu5gcGoLYjrx44rHRja23SgjohnLIuhJIkCCBoxvi5+hLsM8vjP/i1e7PLPE0vVw7C+HwhW3eVo0VAAAAAAAAAAAAAAAAACvmFTTTk+N7F7f8AGZ5baqtWOryeYJuL6Dy8kdJddO7h5BDRKcX/AKm5R6G2u1M5cO4mW2Sd6e/y3xVP0I9h7WKfjDgt5Stm21QgCBAENEJYSRGksHTK6EcERpO2yMS+kSzRKqSRJIAANGM8XP0Zdhnk8ZWr3Z5X4il6uHYXw+EK27ytGioAAAAAAAAAAAAAAAAAczPKqiqcXulJ9aX/AKc3qbaiGmONqM4RcXyMwmIlrE9XAxGMhhmqUIqOuSi5NXm1KW1X5P1PrOO2Th0iG1aTbrL12WeKp+hHsPTxeEOW/eVs12qEIAAADEJRYjQkAiRKCEkgAGwIGjGv9ufoy7CmTxlandsyrxFH1cOwvh8IVv3laNVQAAAAAAAAAAAAAAAAApZtgFiKei+mSeqnPfpl9DHNi9yul6X4ztwMNwkG6VZaZQ9sZriafGjgrFqTqzomYnrCcxwVCukm1GpFxlGdtqaafcTkx0vGv9K2mrpYPEKnCMG1sSjqW5s6KXitYiWdomZ2vRrJmsWiWemWots0XAXAAABAACQAXAm4C4QXCWjGf0T9GXYUyeMrU7tmVeIo+rh2F8PhClu8rZqqAAAAAAAAAAAAAAAAAADieFDtCnLi1OL9qv3HH6zpWJb4O7zVSq77zzZl06a5Y1pCcn+HHb0OW1m4o7MVujC8dXUhI6olm2XJQm5IJgAAQBJcBclCQkuEAEAacZ/RP0Zdhnk8ZWr3bcp8RR9XDsNMPhCl/KVs1VAAAAAAAAAAAAAAAAAABUzTBKvSlTvZvbGXkyW5mWbH7leK1LcZ2+eZlSxFGfBzpS1WummnBrlUjw8tb451MPQpato2ywGAq1XGUkox3pb7imO1p6lrRD1mDw+lI9GlNOW1tuhBG8KMyyE3AATcBcAAAXAXAAAFwNOLf6J+i+wrfxlMd27KfEUfVw7DTD4QpfylbNVQAAAAAAAAAAAAAAAAAAAPI+EUtVaS8lRj8r97PK9VO7y68MahdyumuChs4u81xR8YVt3X4xN9M5ZokSShNwJuBFwJuAuBFwJuBFwJuAuAuBoxb/RP0WUyeMpju35R4ij6uPYa4PCFL+UrhqqAAAAAAAAAAAAAAAAAAAB4nM6mqpOXLOVui54+Wd2l20jUQ7OVeKh0d7OvD4Qxv3XTVVIEgAAAkAAQALkJCUAAAQNOKf6Jei+wrfxlaO6xlHiKPq49hrg8IZ38pXDVUAAAAAAAAAAAAAAAALgLga609MZS5IyfUitp1EymIfP61U8O0729CIdnL82oQpxjKdmr3Vns2nXiz0isRLG2OZnpC/QzOnUTdPhJpOzcKVSaT5NiNq5q27dWc0mO7b+LXm6/wKv0Lc/4jX9Vq2dUYS0Tc4TsnplTnGVnu2NFJz0rOpWjHMx0YrPaHlS9yRX8nH9p9qzZSzanNqMVUlJ7kqcrstXPWeys0mO6x+Ifmq3w2jTlP6yr0+08PLzNb3Byn9ZOn2jh5eZre4OU/rJ0+08NPzNXqX1HK36ydPsVWfmKv9i7xu36ydPs4Sp/Hq9dL7hu36yn4/ZwlX+PU96l9w3b9ZPj9mur/Hqe/R+4bt+sm4+zVV/jz9+l9w+f6ybj7YVVWknHgJq6au50rL+4i1b2jXEiYiXRwNF06cKb2uEUm1uudGOvGsQytO5by6AAAAAAAAAAAAAAACGBi2QlGoiZGnGv9qr6up/1ZTJPxlNe7wNZHiy9CFSqZWXe08EKOjCwfHUlOo+uy+UUex6OvHHDhzzu7tajp2x08h4Z4e1WjV8uEqcumLuvlJ9R5nrq/KLOv089JhzaEDmiGsy7GTLTWpvnkuuLR04OmSGWXxep1HqbchcCbgLgLkibgLgLgTcBcISSAC4EgAAAAAAAAAAAAAwkyJkanIptaIRrI2lXx0/25rjcWuvYZ5J+Mpr3eVxGF51fpPMmrriXMxVK1zG0dJaRL2uUTSw9BLio0uvSr/O562GdUhxXj5St8KabV04fhbJSpU+VVVbo0yv3HJ6yd1hvh8nLwkb2OWsbaTLqYW0ZRd9sWn1HTTpMSzt1h3IV09zO3lDHTNTG1dMlMts0nUNoTcnYXG0puTAm5KE3BJcITckLgSBkSgAAAAAAAAAAABgaKsjOZXiFaUzOZWapVSk2TpQePUu4x9xeKKuJnGS4jG0xK8Q4uNqxindpJcpzXmIhtWHRybMoqjCN91/Ym27HRizarEMslOq+8xXKae8pwcHP8zi507u0UmuZSb4/kcufLuW+KnROFxMWtjT6CK3gtV08NXSNq2Zy3VcxUeM0nNpXht1ada9nzHTFmem2NQvtXTNSJNM1InaNMlInaE6idjInaE3JhIiUJuBKBJcIbEWQAAAAAAAAAAADGbImRUqsxmWkK0jOVlavTk9zMrRMwvEvM4vLcXGTdNwcW21GTcWjhthyRPSW9bV/1oWFx72ONJc+tvuI4ZVuVCGQVJPVWnrfFFbILoREentPkTljXR06WX2NoxaZzdt/Bk+2jk11crjLY1cicUT3TF9OfPwaje9Nypvli7Lq3Gc+m+l4zJWS4pbFXjbldN3+THsX+z3K/TfhvB6pqUqtdys76Yx0otX01t9ZVnNH+Q9BRo2SV/adla6hjMrMEawo2IsM0yUMkyUMkwMkyUMkyRJMISSBMCQNqLKgAAAAAAAAAAA11SsphVmZT3aQ0yKSlrkUS1lUsWRIwZC0MXxFZEomBKIGSLwHISq2xJhDJEjOJMIZIuM0EJJQyRIzRZCUBkSJCAtCJSgNqLIAAAA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data:image/jpeg;base64,/9j/4AAQSkZJRgABAQAAAQABAAD/2wCEAAkGBxAPEA8NEA8PDw0ODw0PDQ0PDw8NDQ0NFBIWFhQRFBQYHCggGBolHhQUITEhJSkrLy4uFx8zODMsNygtLisBCgoKDg0OGBAQFywcHBwsLCwsLCwsLCwsLCwsLCwsLCwsLCwsLCwsLCwsLCwsNyssLCwsLCwsKyw3LCw3Kyw3N//AABEIALEBHAMBEQACEQEDEQH/xAAbAAEAAgMBAQAAAAAAAAAAAAAAAQQCAwUGB//EAD4QAAIBAgMCCAwFAwUAAAAAAAABAgMRBAUSITETQVFhcZGxwQYzUlNyc4GSk6HR0hQVIiNUMqLwQmOCsuH/xAAZAQEAAwEBAAAAAAAAAAAAAAAAAQIDBAX/xAAmEQEAAgIBAwQDAQEBAAAAAAAAAQIDERIhMTIEEyJRFFJhQSNx/9oADAMBAAIRAxEAPwD7gAAAAAAAAAAAIbImRGtDcJ0a0NoZJkgAAAAAAAAAAAAAAAAAAAAAAAAAAAAAAAAAAABpr1tOzj7ClraTEbVnWMpuvpjwxHJOk8MORplGuTF0TVbpVFI1rbakxpmXQAAAAAAAAAAAAAAAAAAAAAAAAAAAAAAAADGpNRTk9yVyLTqNphxqmIu2+U4pv1bRVrdYrNk6Rw45J0cMOSNJVYck6bqGK0tPr50Xpk1Kk1dlO+3lOyJY9gkAAAAAAAAAAAAAAAAAAAAAAAAAAAAAAAClnFTTSfO4r/Oox9ROqSvjjdnnXWPP5OnSHWI5J0jhhyNHDDkaZKsORpkqxMWRp6TLZ6qUHzW6nY9HDO6w5b95WTVUAAAAAAAAAAAAAAAAAAAAAAAAAAAAAAAOfnsL0Jtb42n7E9vyuYeojeOWmKdWh491zyOTs0xdccjRwxPI0lViORpPDE8jSVWHI09nlEWqFK/HHV7zv3nr4I1jhxX8pXDZQAAAAAAAAAAAAAAAAAAAAAAAAAAAAAAAInFNNNXTTTXKmRMb6D5zm+Glh6sqT3b4S8qHE+72HhZ6Tjvp6GK0WhS4cx200j8QORoWIHI0lYgnkaXcqovEVYUlubvN+TBb3/nKa4aze8RCmSeNZl9GirJJbkkkuY92I1DzkkgAAAAAAAAAAAAAAAAAAAAAAAAAAAAAAAAOdneUwxVPRL9M1d06i3wl3rmMM+CMtdT3Xpkmk9HzTN8BXwstNWLSvaNRbac+h9288LNivi8uz0cd63jpKhw5jya6ZKoxtGm/DU5zlGEU5Tk0oxW9svStrTqI2iZiI3L6V4OZMsLT22lWnZ1JcS5IrmXzPe9N6f2q/wBl5ubLzn+OwdLIAAAAAAAAAAAAAAAAAAAAAAAAAAAAAAAAAABTzGvRUXCtplGS202lPUvRMsl6RHy6rVi3+PB4zJ6EqkpUoSp029kHK9vp0HjXxUm26xqHdTJMR1kpZPBcREYYTOVeweG4KWum9ErNakk3Z796NaVmnWFLWi0dXQhiKu91aj/5M2i9vuWfGv0v4XM2tjlq6TemaY7s5pErWPzJQpOpHfeKd+K7tc1yZoim4VrTc6VKuZ3pOcJJTir6W9kuYxtmnhuJXjHqdTCnkXhB+ITd7237dxng9VN1smHj2dhY06vdZcG6hjYyajxvdz8ZauWOys0mFo1VAAAASAAAAAAAAAAAAAAAAAAAAAAFHM8XoWlOzau3yI582TjGoaUrt5/hFK73vbv42cE223iNLuEypThGbq1byipO0lFK/EkkdFMEWjcyrOTUt35LHzlb4jLfjR9yr7spWTR87W+Iyfxo+5Pdk/JoecrfFkR+PH3J7soeTQ8ut8Wf1E+nr9ye7LRiMmi01rrNPidWbXaUv6eNd5Wrkl5/E5JNXjGrPRyXu7dO84rYJjtLeMsT3acI1hKjctWmSSbbbs1uKU/522m3ydf83pWvrjbpR0+/X7Ze3P014eSxM005qEdzjKVNt9K2kV/6Sm3xh2qeUwa/qrfHq/U6q4I+5Yzf+M/yen5Vb49X7i349f6jnJ+TUuWr8ar9xP49f6jnKfyaly1PjVfuH49TnJ+TUv8Ac+LV+o/Hoc5acVlNOMJSjwilGLaaq1Lprc95W+CtYmY/xat5mXVwE3KlTk3duEW3yux1Yp3SJZW7rBdUAAAAAAAAAAAAAAAAAAHlc4xGrXLlvbo4jy8997dWOOzg5LiXPVzNo5Mdt7dF41p7nLn+1T9CPYexi8YcNu8rJqqACBBEjCSK6Sq1aKMrVWiXNxmXKfEjnviiWtbzDnQ8H6d76V1GMemja/uu5gcGoLYjrx44rHRja23SgjohnLIuhJIkCCBoxvi5+hLsM8vjP/i1e7PLPE0vVw7C+HwhW3eVo0VAAAAAAAAAAAAAAAAACvmFTTTk+N7F7f8AGZ5baqtWOryeYJuL6Dy8kdJddO7h5BDRKcX/AKm5R6G2u1M5cO4mW2Sd6e/y3xVP0I9h7WKfjDgt5Stm21QgCBAENEJYSRGksHTK6EcERpO2yMS+kSzRKqSRJIAANGM8XP0Zdhnk8ZWr3Z5X4il6uHYXw+EK27ytGioAAAAAAAAAAAAAAAAAczPKqiqcXulJ9aX/AKc3qbaiGmONqM4RcXyMwmIlrE9XAxGMhhmqUIqOuSi5NXm1KW1X5P1PrOO2Th0iG1aTbrL12WeKp+hHsPTxeEOW/eVs12qEIAAADEJRYjQkAiRKCEkgAGwIGjGv9ufoy7CmTxlandsyrxFH1cOwvh8IVv3laNVQAAAAAAAAAAAAAAAAApZtgFiKei+mSeqnPfpl9DHNi9yul6X4ztwMNwkG6VZaZQ9sZriafGjgrFqTqzomYnrCcxwVCukm1GpFxlGdtqaafcTkx0vGv9K2mrpYPEKnCMG1sSjqW5s6KXitYiWdomZ2vRrJmsWiWemWots0XAXAAABAACQAXAm4C4QXCWjGf0T9GXYUyeMrU7tmVeIo+rh2F8PhClu8rZqqAAAAAAAAAAAAAAAAAADieFDtCnLi1OL9qv3HH6zpWJb4O7zVSq77zzZl06a5Y1pCcn+HHb0OW1m4o7MVujC8dXUhI6olm2XJQm5IJgAAQBJcBclCQkuEAEAacZ/RP0Zdhnk8ZWr3bcp8RR9XDsNMPhCl/KVs1VAAAAAAAAAAAAAAAAAABUzTBKvSlTvZvbGXkyW5mWbH7leK1LcZ2+eZlSxFGfBzpS1WummnBrlUjw8tb451MPQpato2ywGAq1XGUkox3pb7imO1p6lrRD1mDw+lI9GlNOW1tuhBG8KMyyE3AATcBcAAAXAXAAAFwNOLf6J+i+wrfxlMd27KfEUfVw7DTD4QpfylbNVQAAAAAAAAAAAAAAAAAAAPI+EUtVaS8lRj8r97PK9VO7y68MahdyumuChs4u81xR8YVt3X4xN9M5ZokSShNwJuBFwJuAuBFwJuBFwJuAuAuBoxb/RP0WUyeMpju35R4ij6uPYa4PCFL+UrhqqAAAAAAAAAAAAAAAAAAAB4nM6mqpOXLOVui54+Wd2l20jUQ7OVeKh0d7OvD4Qxv3XTVVIEgAAAkAAQALkJCUAAAQNOKf6Jei+wrfxlaO6xlHiKPq49hrg8IZ38pXDVUAAAAAAAAAAAAAAAALgLga609MZS5IyfUitp1EymIfP61U8O0729CIdnL82oQpxjKdmr3Vns2nXiz0isRLG2OZnpC/QzOnUTdPhJpOzcKVSaT5NiNq5q27dWc0mO7b+LXm6/wKv0Lc/4jX9Vq2dUYS0Tc4TsnplTnGVnu2NFJz0rOpWjHMx0YrPaHlS9yRX8nH9p9qzZSzanNqMVUlJ7kqcrstXPWeys0mO6x+Ifmq3w2jTlP6yr0+08PLzNb3Byn9ZOn2jh5eZre4OU/rJ0+08NPzNXqX1HK36ydPsVWfmKv9i7xu36ydPs4Sp/Hq9dL7hu36yn4/ZwlX+PU96l9w3b9ZPj9mur/Hqe/R+4bt+sm4+zVV/jz9+l9w+f6ybj7YVVWknHgJq6au50rL+4i1b2jXEiYiXRwNF06cKb2uEUm1uudGOvGsQytO5by6AAAAAAAAAAAAAAACGBi2QlGoiZGnGv9qr6up/1ZTJPxlNe7wNZHiy9CFSqZWXe08EKOjCwfHUlOo+uy+UUex6OvHHDhzzu7tajp2x08h4Z4e1WjV8uEqcumLuvlJ9R5nrq/KLOv089JhzaEDmiGsy7GTLTWpvnkuuLR04OmSGWXxep1HqbchcCbgLgLkibgLgLgTcBcISSAC4EgAAAAAAAAAAAAAwkyJkanIptaIRrI2lXx0/25rjcWuvYZ5J+Mpr3eVxGF51fpPMmrriXMxVK1zG0dJaRL2uUTSw9BLio0uvSr/O562GdUhxXj5St8KabV04fhbJSpU+VVVbo0yv3HJ6yd1hvh8nLwkb2OWsbaTLqYW0ZRd9sWn1HTTpMSzt1h3IV09zO3lDHTNTG1dMlMts0nUNoTcnYXG0puTAm5KE3BJcITckLgSBkSgAAAAAAAAAAABgaKsjOZXiFaUzOZWapVSk2TpQePUu4x9xeKKuJnGS4jG0xK8Q4uNqxindpJcpzXmIhtWHRybMoqjCN91/Ym27HRizarEMslOq+8xXKae8pwcHP8zi507u0UmuZSb4/kcufLuW+KnROFxMWtjT6CK3gtV08NXSNq2Zy3VcxUeM0nNpXht1ada9nzHTFmem2NQvtXTNSJNM1InaNMlInaE6idjInaE3JhIiUJuBKBJcIbEWQAAAAAAAAAAADGbImRUqsxmWkK0jOVlavTk9zMrRMwvEvM4vLcXGTdNwcW21GTcWjhthyRPSW9bV/1oWFx72ONJc+tvuI4ZVuVCGQVJPVWnrfFFbILoREentPkTljXR06WX2NoxaZzdt/Bk+2jk11crjLY1cicUT3TF9OfPwaje9Nypvli7Lq3Gc+m+l4zJWS4pbFXjbldN3+THsX+z3K/TfhvB6pqUqtdys76Yx0otX01t9ZVnNH+Q9BRo2SV/adla6hjMrMEawo2IsM0yUMkyUMkwMkyUMkyRJMISSBMCQNqLKgAAAAAAAAAAA11SsphVmZT3aQ0yKSlrkUS1lUsWRIwZC0MXxFZEomBKIGSLwHISq2xJhDJEjOJMIZIuM0EJJQyRIzRZCUBkSJCAtCJSgNqLIAAAAAA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data:image/jpeg;base64,/9j/4AAQSkZJRgABAQAAAQABAAD/2wCEAAkGBxAPEA8NEA8PDw0ODw0PDQ0PDw8NDQ0NFBIWFhQRFBQYHCggGBolHhQUITEhJSkrLy4uFx8zODMsNygtLisBCgoKDg0OGBAQFywcHBwsLCwsLCwsLCwsLCwsLCwsLCwsLCwsLCwsLCwsLCwsNyssLCwsLCwsKyw3LCw3Kyw3N//AABEIALEBHAMBEQACEQEDEQH/xAAbAAEAAgMBAQAAAAAAAAAAAAAAAQQCAwUGB//EAD4QAAIBAgMCCAwFAwUAAAAAAAABAgMRBAUSITETQVFhcZGxwQYzUlNyc4GSk6HR0hQVIiNUMqLwQmOCsuH/xAAZAQEAAwEBAAAAAAAAAAAAAAAAAQIDBAX/xAAmEQEAAgIBAwQDAQEBAAAAAAAAAQIDERIhMTIEEyJRFFJhQSNx/9oADAMBAAIRAxEAPwD7gAAAAAAAAAAAIbImRGtDcJ0a0NoZJkgAAAAAAAAAAAAAAAAAAAAAAAAAAAAAAAAAAABpr1tOzj7ClraTEbVnWMpuvpjwxHJOk8MORplGuTF0TVbpVFI1rbakxpmXQAAAAAAAAAAAAAAAAAAAAAAAAAAAAAAAADGpNRTk9yVyLTqNphxqmIu2+U4pv1bRVrdYrNk6Rw45J0cMOSNJVYck6bqGK0tPr50Xpk1Kk1dlO+3lOyJY9gkAAAAAAAAAAAAAAAAAAAAAAAAAAAAAAAClnFTTSfO4r/Oox9ROqSvjjdnnXWPP5OnSHWI5J0jhhyNHDDkaZKsORpkqxMWRp6TLZ6qUHzW6nY9HDO6w5b95WTVUAAAAAAAAAAAAAAAAAAAAAAAAAAAAAAAOfnsL0Jtb42n7E9vyuYeojeOWmKdWh491zyOTs0xdccjRwxPI0lViORpPDE8jSVWHI09nlEWqFK/HHV7zv3nr4I1jhxX8pXDZQAAAAAAAAAAAAAAAAAAAAAAAAAAAAAAAInFNNNXTTTXKmRMb6D5zm+Glh6sqT3b4S8qHE+72HhZ6Tjvp6GK0WhS4cx200j8QORoWIHI0lYgnkaXcqovEVYUlubvN+TBb3/nKa4aze8RCmSeNZl9GirJJbkkkuY92I1DzkkgAAAAAAAAAAAAAAAAAAAAAAAAAAAAAAAAOdneUwxVPRL9M1d06i3wl3rmMM+CMtdT3Xpkmk9HzTN8BXwstNWLSvaNRbac+h9288LNivi8uz0cd63jpKhw5jya6ZKoxtGm/DU5zlGEU5Tk0oxW9svStrTqI2iZiI3L6V4OZMsLT22lWnZ1JcS5IrmXzPe9N6f2q/wBl5ubLzn+OwdLIAAAAAAAAAAAAAAAAAAAAAAAAAAAAAAAAAABTzGvRUXCtplGS202lPUvRMsl6RHy6rVi3+PB4zJ6EqkpUoSp029kHK9vp0HjXxUm26xqHdTJMR1kpZPBcREYYTOVeweG4KWum9ErNakk3Z796NaVmnWFLWi0dXQhiKu91aj/5M2i9vuWfGv0v4XM2tjlq6TemaY7s5pErWPzJQpOpHfeKd+K7tc1yZoim4VrTc6VKuZ3pOcJJTir6W9kuYxtmnhuJXjHqdTCnkXhB+ITd7237dxng9VN1smHj2dhY06vdZcG6hjYyajxvdz8ZauWOys0mFo1VAAAASAAAAAAAAAAAAAAAAAAAAAAFHM8XoWlOzau3yI582TjGoaUrt5/hFK73vbv42cE223iNLuEypThGbq1byipO0lFK/EkkdFMEWjcyrOTUt35LHzlb4jLfjR9yr7spWTR87W+Iyfxo+5Pdk/JoecrfFkR+PH3J7soeTQ8ut8Wf1E+nr9ye7LRiMmi01rrNPidWbXaUv6eNd5Wrkl5/E5JNXjGrPRyXu7dO84rYJjtLeMsT3acI1hKjctWmSSbbbs1uKU/522m3ydf83pWvrjbpR0+/X7Ze3P014eSxM005qEdzjKVNt9K2kV/6Sm3xh2qeUwa/qrfHq/U6q4I+5Yzf+M/yen5Vb49X7i349f6jnJ+TUuWr8ar9xP49f6jnKfyaly1PjVfuH49TnJ+TUv8Ac+LV+o/Hoc5acVlNOMJSjwilGLaaq1Lprc95W+CtYmY/xat5mXVwE3KlTk3duEW3yux1Yp3SJZW7rBdUAAAAAAAAAAAAAAAAAAHlc4xGrXLlvbo4jy8997dWOOzg5LiXPVzNo5Mdt7dF41p7nLn+1T9CPYexi8YcNu8rJqqACBBEjCSK6Sq1aKMrVWiXNxmXKfEjnviiWtbzDnQ8H6d76V1GMemja/uu5gcGoLYjrx44rHRja23SgjohnLIuhJIkCCBoxvi5+hLsM8vjP/i1e7PLPE0vVw7C+HwhW3eVo0VAAAAAAAAAAAAAAAAACvmFTTTk+N7F7f8AGZ5baqtWOryeYJuL6Dy8kdJddO7h5BDRKcX/AKm5R6G2u1M5cO4mW2Sd6e/y3xVP0I9h7WKfjDgt5Stm21QgCBAENEJYSRGksHTK6EcERpO2yMS+kSzRKqSRJIAANGM8XP0Zdhnk8ZWr3Z5X4il6uHYXw+EK27ytGioAAAAAAAAAAAAAAAAAczPKqiqcXulJ9aX/AKc3qbaiGmONqM4RcXyMwmIlrE9XAxGMhhmqUIqOuSi5NXm1KW1X5P1PrOO2Th0iG1aTbrL12WeKp+hHsPTxeEOW/eVs12qEIAAADEJRYjQkAiRKCEkgAGwIGjGv9ufoy7CmTxlandsyrxFH1cOwvh8IVv3laNVQAAAAAAAAAAAAAAAAApZtgFiKei+mSeqnPfpl9DHNi9yul6X4ztwMNwkG6VZaZQ9sZriafGjgrFqTqzomYnrCcxwVCukm1GpFxlGdtqaafcTkx0vGv9K2mrpYPEKnCMG1sSjqW5s6KXitYiWdomZ2vRrJmsWiWemWots0XAXAAABAACQAXAm4C4QXCWjGf0T9GXYUyeMrU7tmVeIo+rh2F8PhClu8rZqqAAAAAAAAAAAAAAAAAADieFDtCnLi1OL9qv3HH6zpWJb4O7zVSq77zzZl06a5Y1pCcn+HHb0OW1m4o7MVujC8dXUhI6olm2XJQm5IJgAAQBJcBclCQkuEAEAacZ/RP0Zdhnk8ZWr3bcp8RR9XDsNMPhCl/KVs1VAAAAAAAAAAAAAAAAAABUzTBKvSlTvZvbGXkyW5mWbH7leK1LcZ2+eZlSxFGfBzpS1WummnBrlUjw8tb451MPQpato2ywGAq1XGUkox3pb7imO1p6lrRD1mDw+lI9GlNOW1tuhBG8KMyyE3AATcBcAAAXAXAAAFwNOLf6J+i+wrfxlMd27KfEUfVw7DTD4QpfylbNVQAAAAAAAAAAAAAAAAAAAPI+EUtVaS8lRj8r97PK9VO7y68MahdyumuChs4u81xR8YVt3X4xN9M5ZokSShNwJuBFwJuAuBFwJuBFwJuAuAuBoxb/RP0WUyeMpju35R4ij6uPYa4PCFL+UrhqqAAAAAAAAAAAAAAAAAAAB4nM6mqpOXLOVui54+Wd2l20jUQ7OVeKh0d7OvD4Qxv3XTVVIEgAAAkAAQALkJCUAAAQNOKf6Jei+wrfxlaO6xlHiKPq49hrg8IZ38pXDVUAAAAAAAAAAAAAAAALgLga609MZS5IyfUitp1EymIfP61U8O0729CIdnL82oQpxjKdmr3Vns2nXiz0isRLG2OZnpC/QzOnUTdPhJpOzcKVSaT5NiNq5q27dWc0mO7b+LXm6/wKv0Lc/4jX9Vq2dUYS0Tc4TsnplTnGVnu2NFJz0rOpWjHMx0YrPaHlS9yRX8nH9p9qzZSzanNqMVUlJ7kqcrstXPWeys0mO6x+Ifmq3w2jTlP6yr0+08PLzNb3Byn9ZOn2jh5eZre4OU/rJ0+08NPzNXqX1HK36ydPsVWfmKv9i7xu36ydPs4Sp/Hq9dL7hu36yn4/ZwlX+PU96l9w3b9ZPj9mur/Hqe/R+4bt+sm4+zVV/jz9+l9w+f6ybj7YVVWknHgJq6au50rL+4i1b2jXEiYiXRwNF06cKb2uEUm1uudGOvGsQytO5by6AAAAAAAAAAAAAAACGBi2QlGoiZGnGv9qr6up/1ZTJPxlNe7wNZHiy9CFSqZWXe08EKOjCwfHUlOo+uy+UUex6OvHHDhzzu7tajp2x08h4Z4e1WjV8uEqcumLuvlJ9R5nrq/KLOv089JhzaEDmiGsy7GTLTWpvnkuuLR04OmSGWXxep1HqbchcCbgLgLkibgLgLgTcBcISSAC4EgAAAAAAAAAAAAAwkyJkanIptaIRrI2lXx0/25rjcWuvYZ5J+Mpr3eVxGF51fpPMmrriXMxVK1zG0dJaRL2uUTSw9BLio0uvSr/O562GdUhxXj5St8KabV04fhbJSpU+VVVbo0yv3HJ6yd1hvh8nLwkb2OWsbaTLqYW0ZRd9sWn1HTTpMSzt1h3IV09zO3lDHTNTG1dMlMts0nUNoTcnYXG0puTAm5KE3BJcITckLgSBkSgAAAAAAAAAAABgaKsjOZXiFaUzOZWapVSk2TpQePUu4x9xeKKuJnGS4jG0xK8Q4uNqxindpJcpzXmIhtWHRybMoqjCN91/Ym27HRizarEMslOq+8xXKae8pwcHP8zi507u0UmuZSb4/kcufLuW+KnROFxMWtjT6CK3gtV08NXSNq2Zy3VcxUeM0nNpXht1ada9nzHTFmem2NQvtXTNSJNM1InaNMlInaE6idjInaE3JhIiUJuBKBJcIbEWQAAAAAAAAAAADGbImRUqsxmWkK0jOVlavTk9zMrRMwvEvM4vLcXGTdNwcW21GTcWjhthyRPSW9bV/1oWFx72ONJc+tvuI4ZVuVCGQVJPVWnrfFFbILoREentPkTljXR06WX2NoxaZzdt/Bk+2jk11crjLY1cicUT3TF9OfPwaje9Nypvli7Lq3Gc+m+l4zJWS4pbFXjbldN3+THsX+z3K/TfhvB6pqUqtdys76Yx0otX01t9ZVnNH+Q9BRo2SV/adla6hjMrMEawo2IsM0yUMkyUMkwMkyUMkyRJMISSBMCQNqLKgAAAAAAAAAAA11SsphVmZT3aQ0yKSlrkUS1lUsWRIwZC0MXxFZEomBKIGSLwHISq2xJhDJEjOJMIZIuM0EJJQyRIzRZCUBkSJCAtCJSgNqLIAAAAA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8" descr="data:image/jpeg;base64,/9j/4AAQSkZJRgABAQAAAQABAAD/2wCEAAkGBxAPEA8NEA8PDw0ODw0PDQ0PDw8NDQ0NFBIWFhQRFBQYHCggGBolHhQUITEhJSkrLy4uFx8zODMsNygtLisBCgoKDg0OGBAQFywcHBwsLCwsLCwsLCwsLCwsLCwsLCwsLCwsLCwsLCwsLCwsNyssLCwsLCwsKyw3LCw3Kyw3N//AABEIALEBHAMBEQACEQEDEQH/xAAbAAEAAgMBAQAAAAAAAAAAAAAAAQQCAwUGB//EAD4QAAIBAgMCCAwFAwUAAAAAAAABAgMRBAUSITETQVFhcZGxwQYzUlNyc4GSk6HR0hQVIiNUMqLwQmOCsuH/xAAZAQEAAwEBAAAAAAAAAAAAAAAAAQIDBAX/xAAmEQEAAgIBAwQDAQEBAAAAAAAAAQIDERIhMTIEEyJRFFJhQSNx/9oADAMBAAIRAxEAPwD7gAAAAAAAAAAAIbImRGtDcJ0a0NoZJkgAAAAAAAAAAAAAAAAAAAAAAAAAAAAAAAAAAABpr1tOzj7ClraTEbVnWMpuvpjwxHJOk8MORplGuTF0TVbpVFI1rbakxpmXQAAAAAAAAAAAAAAAAAAAAAAAAAAAAAAAADGpNRTk9yVyLTqNphxqmIu2+U4pv1bRVrdYrNk6Rw45J0cMOSNJVYck6bqGK0tPr50Xpk1Kk1dlO+3lOyJY9gkAAAAAAAAAAAAAAAAAAAAAAAAAAAAAAAClnFTTSfO4r/Oox9ROqSvjjdnnXWPP5OnSHWI5J0jhhyNHDDkaZKsORpkqxMWRp6TLZ6qUHzW6nY9HDO6w5b95WTVUAAAAAAAAAAAAAAAAAAAAAAAAAAAAAAAOfnsL0Jtb42n7E9vyuYeojeOWmKdWh491zyOTs0xdccjRwxPI0lViORpPDE8jSVWHI09nlEWqFK/HHV7zv3nr4I1jhxX8pXDZQAAAAAAAAAAAAAAAAAAAAAAAAAAAAAAAInFNNNXTTTXKmRMb6D5zm+Glh6sqT3b4S8qHE+72HhZ6Tjvp6GK0WhS4cx200j8QORoWIHI0lYgnkaXcqovEVYUlubvN+TBb3/nKa4aze8RCmSeNZl9GirJJbkkkuY92I1DzkkgAAAAAAAAAAAAAAAAAAAAAAAAAAAAAAAAOdneUwxVPRL9M1d06i3wl3rmMM+CMtdT3Xpkmk9HzTN8BXwstNWLSvaNRbac+h9288LNivi8uz0cd63jpKhw5jya6ZKoxtGm/DU5zlGEU5Tk0oxW9svStrTqI2iZiI3L6V4OZMsLT22lWnZ1JcS5IrmXzPe9N6f2q/wBl5ubLzn+OwdLIAAAAAAAAAAAAAAAAAAAAAAAAAAAAAAAAAABTzGvRUXCtplGS202lPUvRMsl6RHy6rVi3+PB4zJ6EqkpUoSp029kHK9vp0HjXxUm26xqHdTJMR1kpZPBcREYYTOVeweG4KWum9ErNakk3Z796NaVmnWFLWi0dXQhiKu91aj/5M2i9vuWfGv0v4XM2tjlq6TemaY7s5pErWPzJQpOpHfeKd+K7tc1yZoim4VrTc6VKuZ3pOcJJTir6W9kuYxtmnhuJXjHqdTCnkXhB+ITd7237dxng9VN1smHj2dhY06vdZcG6hjYyajxvdz8ZauWOys0mFo1VAAAASAAAAAAAAAAAAAAAAAAAAAAFHM8XoWlOzau3yI582TjGoaUrt5/hFK73vbv42cE223iNLuEypThGbq1byipO0lFK/EkkdFMEWjcyrOTUt35LHzlb4jLfjR9yr7spWTR87W+Iyfxo+5Pdk/JoecrfFkR+PH3J7soeTQ8ut8Wf1E+nr9ye7LRiMmi01rrNPidWbXaUv6eNd5Wrkl5/E5JNXjGrPRyXu7dO84rYJjtLeMsT3acI1hKjctWmSSbbbs1uKU/522m3ydf83pWvrjbpR0+/X7Ze3P014eSxM005qEdzjKVNt9K2kV/6Sm3xh2qeUwa/qrfHq/U6q4I+5Yzf+M/yen5Vb49X7i349f6jnJ+TUuWr8ar9xP49f6jnKfyaly1PjVfuH49TnJ+TUv8Ac+LV+o/Hoc5acVlNOMJSjwilGLaaq1Lprc95W+CtYmY/xat5mXVwE3KlTk3duEW3yux1Yp3SJZW7rBdUAAAAAAAAAAAAAAAAAAHlc4xGrXLlvbo4jy8997dWOOzg5LiXPVzNo5Mdt7dF41p7nLn+1T9CPYexi8YcNu8rJqqACBBEjCSK6Sq1aKMrVWiXNxmXKfEjnviiWtbzDnQ8H6d76V1GMemja/uu5gcGoLYjrx44rHRja23SgjohnLIuhJIkCCBoxvi5+hLsM8vjP/i1e7PLPE0vVw7C+HwhW3eVo0VAAAAAAAAAAAAAAAAACvmFTTTk+N7F7f8AGZ5baqtWOryeYJuL6Dy8kdJddO7h5BDRKcX/AKm5R6G2u1M5cO4mW2Sd6e/y3xVP0I9h7WKfjDgt5Stm21QgCBAENEJYSRGksHTK6EcERpO2yMS+kSzRKqSRJIAANGM8XP0Zdhnk8ZWr3Z5X4il6uHYXw+EK27ytGioAAAAAAAAAAAAAAAAAczPKqiqcXulJ9aX/AKc3qbaiGmONqM4RcXyMwmIlrE9XAxGMhhmqUIqOuSi5NXm1KW1X5P1PrOO2Th0iG1aTbrL12WeKp+hHsPTxeEOW/eVs12qEIAAADEJRYjQkAiRKCEkgAGwIGjGv9ufoy7CmTxlandsyrxFH1cOwvh8IVv3laNVQAAAAAAAAAAAAAAAAApZtgFiKei+mSeqnPfpl9DHNi9yul6X4ztwMNwkG6VZaZQ9sZriafGjgrFqTqzomYnrCcxwVCukm1GpFxlGdtqaafcTkx0vGv9K2mrpYPEKnCMG1sSjqW5s6KXitYiWdomZ2vRrJmsWiWemWots0XAXAAABAACQAXAm4C4QXCWjGf0T9GXYUyeMrU7tmVeIo+rh2F8PhClu8rZqqAAAAAAAAAAAAAAAAAADieFDtCnLi1OL9qv3HH6zpWJb4O7zVSq77zzZl06a5Y1pCcn+HHb0OW1m4o7MVujC8dXUhI6olm2XJQm5IJgAAQBJcBclCQkuEAEAacZ/RP0Zdhnk8ZWr3bcp8RR9XDsNMPhCl/KVs1VAAAAAAAAAAAAAAAAAABUzTBKvSlTvZvbGXkyW5mWbH7leK1LcZ2+eZlSxFGfBzpS1WummnBrlUjw8tb451MPQpato2ywGAq1XGUkox3pb7imO1p6lrRD1mDw+lI9GlNOW1tuhBG8KMyyE3AATcBcAAAXAXAAAFwNOLf6J+i+wrfxlMd27KfEUfVw7DTD4QpfylbNVQAAAAAAAAAAAAAAAAAAAPI+EUtVaS8lRj8r97PK9VO7y68MahdyumuChs4u81xR8YVt3X4xN9M5ZokSShNwJuBFwJuAuBFwJuBFwJuAuAuBoxb/RP0WUyeMpju35R4ij6uPYa4PCFL+UrhqqAAAAAAAAAAAAAAAAAAAB4nM6mqpOXLOVui54+Wd2l20jUQ7OVeKh0d7OvD4Qxv3XTVVIEgAAAkAAQALkJCUAAAQNOKf6Jei+wrfxlaO6xlHiKPq49hrg8IZ38pXDVUAAAAAAAAAAAAAAAALgLga609MZS5IyfUitp1EymIfP61U8O0729CIdnL82oQpxjKdmr3Vns2nXiz0isRLG2OZnpC/QzOnUTdPhJpOzcKVSaT5NiNq5q27dWc0mO7b+LXm6/wKv0Lc/4jX9Vq2dUYS0Tc4TsnplTnGVnu2NFJz0rOpWjHMx0YrPaHlS9yRX8nH9p9qzZSzanNqMVUlJ7kqcrstXPWeys0mO6x+Ifmq3w2jTlP6yr0+08PLzNb3Byn9ZOn2jh5eZre4OU/rJ0+08NPzNXqX1HK36ydPsVWfmKv9i7xu36ydPs4Sp/Hq9dL7hu36yn4/ZwlX+PU96l9w3b9ZPj9mur/Hqe/R+4bt+sm4+zVV/jz9+l9w+f6ybj7YVVWknHgJq6au50rL+4i1b2jXEiYiXRwNF06cKb2uEUm1uudGOvGsQytO5by6AAAAAAAAAAAAAAACGBi2QlGoiZGnGv9qr6up/1ZTJPxlNe7wNZHiy9CFSqZWXe08EKOjCwfHUlOo+uy+UUex6OvHHDhzzu7tajp2x08h4Z4e1WjV8uEqcumLuvlJ9R5nrq/KLOv089JhzaEDmiGsy7GTLTWpvnkuuLR04OmSGWXxep1HqbchcCbgLgLkibgLgLgTcBcISSAC4EgAAAAAAAAAAAAAwkyJkanIptaIRrI2lXx0/25rjcWuvYZ5J+Mpr3eVxGF51fpPMmrriXMxVK1zG0dJaRL2uUTSw9BLio0uvSr/O562GdUhxXj5St8KabV04fhbJSpU+VVVbo0yv3HJ6yd1hvh8nLwkb2OWsbaTLqYW0ZRd9sWn1HTTpMSzt1h3IV09zO3lDHTNTG1dMlMts0nUNoTcnYXG0puTAm5KE3BJcITckLgSBkSgAAAAAAAAAAABgaKsjOZXiFaUzOZWapVSk2TpQePUu4x9xeKKuJnGS4jG0xK8Q4uNqxindpJcpzXmIhtWHRybMoqjCN91/Ym27HRizarEMslOq+8xXKae8pwcHP8zi507u0UmuZSb4/kcufLuW+KnROFxMWtjT6CK3gtV08NXSNq2Zy3VcxUeM0nNpXht1ada9nzHTFmem2NQvtXTNSJNM1InaNMlInaE6idjInaE3JhIiUJuBKBJcIbEWQAAAAAAAAAAADGbImRUqsxmWkK0jOVlavTk9zMrRMwvEvM4vLcXGTdNwcW21GTcWjhthyRPSW9bV/1oWFx72ONJc+tvuI4ZVuVCGQVJPVWnrfFFbILoREentPkTljXR06WX2NoxaZzdt/Bk+2jk11crjLY1cicUT3TF9OfPwaje9Nypvli7Lq3Gc+m+l4zJWS4pbFXjbldN3+THsX+z3K/TfhvB6pqUqtdys76Yx0otX01t9ZVnNH+Q9BRo2SV/adla6hjMrMEawo2IsM0yUMkyUMkwMkyUMkyRJMISSBMCQNqLKgAAAAAAAAAAA11SsphVmZT3aQ0yKSlrkUS1lUsWRIwZC0MXxFZEomBKIGSLwHISq2xJhDJEjOJMIZIuM0EJJQyRIzRZCUBkSJCAtCJSgNqLIAAAAAA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10" descr="data:image/jpeg;base64,/9j/4AAQSkZJRgABAQAAAQABAAD/2wCEAAkGBxAPEA8NEA8PDw0ODw0PDQ0PDw8NDQ0NFBIWFhQRFBQYHCggGBolHhQUITEhJSkrLy4uFx8zODMsNygtLisBCgoKDg0OGBAQFywcHBwsLCwsLCwsLCwsLCwsLCwsLCwsLCwsLCwsLCwsLCwsNyssLCwsLCwsKyw3LCw3Kyw3N//AABEIALEBHAMBEQACEQEDEQH/xAAbAAEAAgMBAQAAAAAAAAAAAAAAAQQCAwUGB//EAD4QAAIBAgMCCAwFAwUAAAAAAAABAgMRBAUSITETQVFhcZGxwQYzUlNyc4GSk6HR0hQVIiNUMqLwQmOCsuH/xAAZAQEAAwEBAAAAAAAAAAAAAAAAAQIDBAX/xAAmEQEAAgIBAwQDAQEBAAAAAAAAAQIDERIhMTIEEyJRFFJhQSNx/9oADAMBAAIRAxEAPwD7gAAAAAAAAAAAIbImRGtDcJ0a0NoZJkgAAAAAAAAAAAAAAAAAAAAAAAAAAAAAAAAAAABpr1tOzj7ClraTEbVnWMpuvpjwxHJOk8MORplGuTF0TVbpVFI1rbakxpmXQAAAAAAAAAAAAAAAAAAAAAAAAAAAAAAAADGpNRTk9yVyLTqNphxqmIu2+U4pv1bRVrdYrNk6Rw45J0cMOSNJVYck6bqGK0tPr50Xpk1Kk1dlO+3lOyJY9gkAAAAAAAAAAAAAAAAAAAAAAAAAAAAAAAClnFTTSfO4r/Oox9ROqSvjjdnnXWPP5OnSHWI5J0jhhyNHDDkaZKsORpkqxMWRp6TLZ6qUHzW6nY9HDO6w5b95WTVUAAAAAAAAAAAAAAAAAAAAAAAAAAAAAAAOfnsL0Jtb42n7E9vyuYeojeOWmKdWh491zyOTs0xdccjRwxPI0lViORpPDE8jSVWHI09nlEWqFK/HHV7zv3nr4I1jhxX8pXDZQAAAAAAAAAAAAAAAAAAAAAAAAAAAAAAAInFNNNXTTTXKmRMb6D5zm+Glh6sqT3b4S8qHE+72HhZ6Tjvp6GK0WhS4cx200j8QORoWIHI0lYgnkaXcqovEVYUlubvN+TBb3/nKa4aze8RCmSeNZl9GirJJbkkkuY92I1DzkkgAAAAAAAAAAAAAAAAAAAAAAAAAAAAAAAAOdneUwxVPRL9M1d06i3wl3rmMM+CMtdT3Xpkmk9HzTN8BXwstNWLSvaNRbac+h9288LNivi8uz0cd63jpKhw5jya6ZKoxtGm/DU5zlGEU5Tk0oxW9svStrTqI2iZiI3L6V4OZMsLT22lWnZ1JcS5IrmXzPe9N6f2q/wBl5ubLzn+OwdLIAAAAAAAAAAAAAAAAAAAAAAAAAAAAAAAAAABTzGvRUXCtplGS202lPUvRMsl6RHy6rVi3+PB4zJ6EqkpUoSp029kHK9vp0HjXxUm26xqHdTJMR1kpZPBcREYYTOVeweG4KWum9ErNakk3Z796NaVmnWFLWi0dXQhiKu91aj/5M2i9vuWfGv0v4XM2tjlq6TemaY7s5pErWPzJQpOpHfeKd+K7tc1yZoim4VrTc6VKuZ3pOcJJTir6W9kuYxtmnhuJXjHqdTCnkXhB+ITd7237dxng9VN1smHj2dhY06vdZcG6hjYyajxvdz8ZauWOys0mFo1VAAAASAAAAAAAAAAAAAAAAAAAAAAFHM8XoWlOzau3yI582TjGoaUrt5/hFK73vbv42cE223iNLuEypThGbq1byipO0lFK/EkkdFMEWjcyrOTUt35LHzlb4jLfjR9yr7spWTR87W+Iyfxo+5Pdk/JoecrfFkR+PH3J7soeTQ8ut8Wf1E+nr9ye7LRiMmi01rrNPidWbXaUv6eNd5Wrkl5/E5JNXjGrPRyXu7dO84rYJjtLeMsT3acI1hKjctWmSSbbbs1uKU/522m3ydf83pWvrjbpR0+/X7Ze3P014eSxM005qEdzjKVNt9K2kV/6Sm3xh2qeUwa/qrfHq/U6q4I+5Yzf+M/yen5Vb49X7i349f6jnJ+TUuWr8ar9xP49f6jnKfyaly1PjVfuH49TnJ+TUv8Ac+LV+o/Hoc5acVlNOMJSjwilGLaaq1Lprc95W+CtYmY/xat5mXVwE3KlTk3duEW3yux1Yp3SJZW7rBdUAAAAAAAAAAAAAAAAAAHlc4xGrXLlvbo4jy8997dWOOzg5LiXPVzNo5Mdt7dF41p7nLn+1T9CPYexi8YcNu8rJqqACBBEjCSK6Sq1aKMrVWiXNxmXKfEjnviiWtbzDnQ8H6d76V1GMemja/uu5gcGoLYjrx44rHRja23SgjohnLIuhJIkCCBoxvi5+hLsM8vjP/i1e7PLPE0vVw7C+HwhW3eVo0VAAAAAAAAAAAAAAAAACvmFTTTk+N7F7f8AGZ5baqtWOryeYJuL6Dy8kdJddO7h5BDRKcX/AKm5R6G2u1M5cO4mW2Sd6e/y3xVP0I9h7WKfjDgt5Stm21QgCBAENEJYSRGksHTK6EcERpO2yMS+kSzRKqSRJIAANGM8XP0Zdhnk8ZWr3Z5X4il6uHYXw+EK27ytGioAAAAAAAAAAAAAAAAAczPKqiqcXulJ9aX/AKc3qbaiGmONqM4RcXyMwmIlrE9XAxGMhhmqUIqOuSi5NXm1KW1X5P1PrOO2Th0iG1aTbrL12WeKp+hHsPTxeEOW/eVs12qEIAAADEJRYjQkAiRKCEkgAGwIGjGv9ufoy7CmTxlandsyrxFH1cOwvh8IVv3laNVQAAAAAAAAAAAAAAAAApZtgFiKei+mSeqnPfpl9DHNi9yul6X4ztwMNwkG6VZaZQ9sZriafGjgrFqTqzomYnrCcxwVCukm1GpFxlGdtqaafcTkx0vGv9K2mrpYPEKnCMG1sSjqW5s6KXitYiWdomZ2vRrJmsWiWemWots0XAXAAABAACQAXAm4C4QXCWjGf0T9GXYUyeMrU7tmVeIo+rh2F8PhClu8rZqqAAAAAAAAAAAAAAAAAADieFDtCnLi1OL9qv3HH6zpWJb4O7zVSq77zzZl06a5Y1pCcn+HHb0OW1m4o7MVujC8dXUhI6olm2XJQm5IJgAAQBJcBclCQkuEAEAacZ/RP0Zdhnk8ZWr3bcp8RR9XDsNMPhCl/KVs1VAAAAAAAAAAAAAAAAAABUzTBKvSlTvZvbGXkyW5mWbH7leK1LcZ2+eZlSxFGfBzpS1WummnBrlUjw8tb451MPQpato2ywGAq1XGUkox3pb7imO1p6lrRD1mDw+lI9GlNOW1tuhBG8KMyyE3AATcBcAAAXAXAAAFwNOLf6J+i+wrfxlMd27KfEUfVw7DTD4QpfylbNVQAAAAAAAAAAAAAAAAAAAPI+EUtVaS8lRj8r97PK9VO7y68MahdyumuChs4u81xR8YVt3X4xN9M5ZokSShNwJuBFwJuAuBFwJuBFwJuAuAuBoxb/RP0WUyeMpju35R4ij6uPYa4PCFL+UrhqqAAAAAAAAAAAAAAAAAAAB4nM6mqpOXLOVui54+Wd2l20jUQ7OVeKh0d7OvD4Qxv3XTVVIEgAAAkAAQALkJCUAAAQNOKf6Jei+wrfxlaO6xlHiKPq49hrg8IZ38pXDVUAAAAAAAAAAAAAAAALgLga609MZS5IyfUitp1EymIfP61U8O0729CIdnL82oQpxjKdmr3Vns2nXiz0isRLG2OZnpC/QzOnUTdPhJpOzcKVSaT5NiNq5q27dWc0mO7b+LXm6/wKv0Lc/4jX9Vq2dUYS0Tc4TsnplTnGVnu2NFJz0rOpWjHMx0YrPaHlS9yRX8nH9p9qzZSzanNqMVUlJ7kqcrstXPWeys0mO6x+Ifmq3w2jTlP6yr0+08PLzNb3Byn9ZOn2jh5eZre4OU/rJ0+08NPzNXqX1HK36ydPsVWfmKv9i7xu36ydPs4Sp/Hq9dL7hu36yn4/ZwlX+PU96l9w3b9ZPj9mur/Hqe/R+4bt+sm4+zVV/jz9+l9w+f6ybj7YVVWknHgJq6au50rL+4i1b2jXEiYiXRwNF06cKb2uEUm1uudGOvGsQytO5by6AAAAAAAAAAAAAAACGBi2QlGoiZGnGv9qr6up/1ZTJPxlNe7wNZHiy9CFSqZWXe08EKOjCwfHUlOo+uy+UUex6OvHHDhzzu7tajp2x08h4Z4e1WjV8uEqcumLuvlJ9R5nrq/KLOv089JhzaEDmiGsy7GTLTWpvnkuuLR04OmSGWXxep1HqbchcCbgLgLkibgLgLgTcBcISSAC4EgAAAAAAAAAAAAAwkyJkanIptaIRrI2lXx0/25rjcWuvYZ5J+Mpr3eVxGF51fpPMmrriXMxVK1zG0dJaRL2uUTSw9BLio0uvSr/O562GdUhxXj5St8KabV04fhbJSpU+VVVbo0yv3HJ6yd1hvh8nLwkb2OWsbaTLqYW0ZRd9sWn1HTTpMSzt1h3IV09zO3lDHTNTG1dMlMts0nUNoTcnYXG0puTAm5KE3BJcITckLgSBkSgAAAAAAAAAAABgaKsjOZXiFaUzOZWapVSk2TpQePUu4x9xeKKuJnGS4jG0xK8Q4uNqxindpJcpzXmIhtWHRybMoqjCN91/Ym27HRizarEMslOq+8xXKae8pwcHP8zi507u0UmuZSb4/kcufLuW+KnROFxMWtjT6CK3gtV08NXSNq2Zy3VcxUeM0nNpXht1ada9nzHTFmem2NQvtXTNSJNM1InaNMlInaE6idjInaE3JhIiUJuBKBJcIbEWQAAAAAAAAAAADGbImRUqsxmWkK0jOVlavTk9zMrRMwvEvM4vLcXGTdNwcW21GTcWjhthyRPSW9bV/1oWFx72ONJc+tvuI4ZVuVCGQVJPVWnrfFFbILoREentPkTljXR06WX2NoxaZzdt/Bk+2jk11crjLY1cicUT3TF9OfPwaje9Nypvli7Lq3Gc+m+l4zJWS4pbFXjbldN3+THsX+z3K/TfhvB6pqUqtdys76Yx0otX01t9ZVnNH+Q9BRo2SV/adla6hjMrMEawo2IsM0yUMkyUMkwMkyUMkyRJMISSBMCQNqLKgAAAAAAAAAAA11SsphVmZT3aQ0yKSlrkUS1lUsWRIwZC0MXxFZEomBKIGSLwHISq2xJhDJEjOJMIZIuM0EJJQyRIzRZCUBkSJCAtCJSgNqLIAAAAAA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12" descr="data:image/jpeg;base64,/9j/4AAQSkZJRgABAQAAAQABAAD/2wCEAAkGBxAPEA8NEA8PDw0ODw0PDQ0PDw8NDQ0NFBIWFhQRFBQYHCggGBolHhQUITEhJSkrLy4uFx8zODMsNygtLisBCgoKDg0OGBAQFywcHBwsLCwsLCwsLCwsLCwsLCwsLCwsLCwsLCwsLCwsLCwsNyssLCwsLCwsKyw3LCw3Kyw3N//AABEIALEBHAMBEQACEQEDEQH/xAAbAAEAAgMBAQAAAAAAAAAAAAAAAQQCAwUGB//EAD4QAAIBAgMCCAwFAwUAAAAAAAABAgMRBAUSITETQVFhcZGxwQYzUlNyc4GSk6HR0hQVIiNUMqLwQmOCsuH/xAAZAQEAAwEBAAAAAAAAAAAAAAAAAQIDBAX/xAAmEQEAAgIBAwQDAQEBAAAAAAAAAQIDERIhMTIEEyJRFFJhQSNx/9oADAMBAAIRAxEAPwD7gAAAAAAAAAAAIbImRGtDcJ0a0NoZJkgAAAAAAAAAAAAAAAAAAAAAAAAAAAAAAAAAAABpr1tOzj7ClraTEbVnWMpuvpjwxHJOk8MORplGuTF0TVbpVFI1rbakxpmXQAAAAAAAAAAAAAAAAAAAAAAAAAAAAAAAADGpNRTk9yVyLTqNphxqmIu2+U4pv1bRVrdYrNk6Rw45J0cMOSNJVYck6bqGK0tPr50Xpk1Kk1dlO+3lOyJY9gkAAAAAAAAAAAAAAAAAAAAAAAAAAAAAAAClnFTTSfO4r/Oox9ROqSvjjdnnXWPP5OnSHWI5J0jhhyNHDDkaZKsORpkqxMWRp6TLZ6qUHzW6nY9HDO6w5b95WTVUAAAAAAAAAAAAAAAAAAAAAAAAAAAAAAAOfnsL0Jtb42n7E9vyuYeojeOWmKdWh491zyOTs0xdccjRwxPI0lViORpPDE8jSVWHI09nlEWqFK/HHV7zv3nr4I1jhxX8pXDZQAAAAAAAAAAAAAAAAAAAAAAAAAAAAAAAInFNNNXTTTXKmRMb6D5zm+Glh6sqT3b4S8qHE+72HhZ6Tjvp6GK0WhS4cx200j8QORoWIHI0lYgnkaXcqovEVYUlubvN+TBb3/nKa4aze8RCmSeNZl9GirJJbkkkuY92I1DzkkgAAAAAAAAAAAAAAAAAAAAAAAAAAAAAAAAOdneUwxVPRL9M1d06i3wl3rmMM+CMtdT3Xpkmk9HzTN8BXwstNWLSvaNRbac+h9288LNivi8uz0cd63jpKhw5jya6ZKoxtGm/DU5zlGEU5Tk0oxW9svStrTqI2iZiI3L6V4OZMsLT22lWnZ1JcS5IrmXzPe9N6f2q/wBl5ubLzn+OwdLIAAAAAAAAAAAAAAAAAAAAAAAAAAAAAAAAAABTzGvRUXCtplGS202lPUvRMsl6RHy6rVi3+PB4zJ6EqkpUoSp029kHK9vp0HjXxUm26xqHdTJMR1kpZPBcREYYTOVeweG4KWum9ErNakk3Z796NaVmnWFLWi0dXQhiKu91aj/5M2i9vuWfGv0v4XM2tjlq6TemaY7s5pErWPzJQpOpHfeKd+K7tc1yZoim4VrTc6VKuZ3pOcJJTir6W9kuYxtmnhuJXjHqdTCnkXhB+ITd7237dxng9VN1smHj2dhY06vdZcG6hjYyajxvdz8ZauWOys0mFo1VAAAASAAAAAAAAAAAAAAAAAAAAAAFHM8XoWlOzau3yI582TjGoaUrt5/hFK73vbv42cE223iNLuEypThGbq1byipO0lFK/EkkdFMEWjcyrOTUt35LHzlb4jLfjR9yr7spWTR87W+Iyfxo+5Pdk/JoecrfFkR+PH3J7soeTQ8ut8Wf1E+nr9ye7LRiMmi01rrNPidWbXaUv6eNd5Wrkl5/E5JNXjGrPRyXu7dO84rYJjtLeMsT3acI1hKjctWmSSbbbs1uKU/522m3ydf83pWvrjbpR0+/X7Ze3P014eSxM005qEdzjKVNt9K2kV/6Sm3xh2qeUwa/qrfHq/U6q4I+5Yzf+M/yen5Vb49X7i349f6jnJ+TUuWr8ar9xP49f6jnKfyaly1PjVfuH49TnJ+TUv8Ac+LV+o/Hoc5acVlNOMJSjwilGLaaq1Lprc95W+CtYmY/xat5mXVwE3KlTk3duEW3yux1Yp3SJZW7rBdUAAAAAAAAAAAAAAAAAAHlc4xGrXLlvbo4jy8997dWOOzg5LiXPVzNo5Mdt7dF41p7nLn+1T9CPYexi8YcNu8rJqqACBBEjCSK6Sq1aKMrVWiXNxmXKfEjnviiWtbzDnQ8H6d76V1GMemja/uu5gcGoLYjrx44rHRja23SgjohnLIuhJIkCCBoxvi5+hLsM8vjP/i1e7PLPE0vVw7C+HwhW3eVo0VAAAAAAAAAAAAAAAAACvmFTTTk+N7F7f8AGZ5baqtWOryeYJuL6Dy8kdJddO7h5BDRKcX/AKm5R6G2u1M5cO4mW2Sd6e/y3xVP0I9h7WKfjDgt5Stm21QgCBAENEJYSRGksHTK6EcERpO2yMS+kSzRKqSRJIAANGM8XP0Zdhnk8ZWr3Z5X4il6uHYXw+EK27ytGioAAAAAAAAAAAAAAAAAczPKqiqcXulJ9aX/AKc3qbaiGmONqM4RcXyMwmIlrE9XAxGMhhmqUIqOuSi5NXm1KW1X5P1PrOO2Th0iG1aTbrL12WeKp+hHsPTxeEOW/eVs12qEIAAADEJRYjQkAiRKCEkgAGwIGjGv9ufoy7CmTxlandsyrxFH1cOwvh8IVv3laNVQAAAAAAAAAAAAAAAAApZtgFiKei+mSeqnPfpl9DHNi9yul6X4ztwMNwkG6VZaZQ9sZriafGjgrFqTqzomYnrCcxwVCukm1GpFxlGdtqaafcTkx0vGv9K2mrpYPEKnCMG1sSjqW5s6KXitYiWdomZ2vRrJmsWiWemWots0XAXAAABAACQAXAm4C4QXCWjGf0T9GXYUyeMrU7tmVeIo+rh2F8PhClu8rZqqAAAAAAAAAAAAAAAAAADieFDtCnLi1OL9qv3HH6zpWJb4O7zVSq77zzZl06a5Y1pCcn+HHb0OW1m4o7MVujC8dXUhI6olm2XJQm5IJgAAQBJcBclCQkuEAEAacZ/RP0Zdhnk8ZWr3bcp8RR9XDsNMPhCl/KVs1VAAAAAAAAAAAAAAAAAABUzTBKvSlTvZvbGXkyW5mWbH7leK1LcZ2+eZlSxFGfBzpS1WummnBrlUjw8tb451MPQpato2ywGAq1XGUkox3pb7imO1p6lrRD1mDw+lI9GlNOW1tuhBG8KMyyE3AATcBcAAAXAXAAAFwNOLf6J+i+wrfxlMd27KfEUfVw7DTD4QpfylbNVQAAAAAAAAAAAAAAAAAAAPI+EUtVaS8lRj8r97PK9VO7y68MahdyumuChs4u81xR8YVt3X4xN9M5ZokSShNwJuBFwJuAuBFwJuBFwJuAuAuBoxb/RP0WUyeMpju35R4ij6uPYa4PCFL+UrhqqAAAAAAAAAAAAAAAAAAAB4nM6mqpOXLOVui54+Wd2l20jUQ7OVeKh0d7OvD4Qxv3XTVVIEgAAAkAAQALkJCUAAAQNOKf6Jei+wrfxlaO6xlHiKPq49hrg8IZ38pXDVUAAAAAAAAAAAAAAAALgLga609MZS5IyfUitp1EymIfP61U8O0729CIdnL82oQpxjKdmr3Vns2nXiz0isRLG2OZnpC/QzOnUTdPhJpOzcKVSaT5NiNq5q27dWc0mO7b+LXm6/wKv0Lc/4jX9Vq2dUYS0Tc4TsnplTnGVnu2NFJz0rOpWjHMx0YrPaHlS9yRX8nH9p9qzZSzanNqMVUlJ7kqcrstXPWeys0mO6x+Ifmq3w2jTlP6yr0+08PLzNb3Byn9ZOn2jh5eZre4OU/rJ0+08NPzNXqX1HK36ydPsVWfmKv9i7xu36ydPs4Sp/Hq9dL7hu36yn4/ZwlX+PU96l9w3b9ZPj9mur/Hqe/R+4bt+sm4+zVV/jz9+l9w+f6ybj7YVVWknHgJq6au50rL+4i1b2jXEiYiXRwNF06cKb2uEUm1uudGOvGsQytO5by6AAAAAAAAAAAAAAACGBi2QlGoiZGnGv9qr6up/1ZTJPxlNe7wNZHiy9CFSqZWXe08EKOjCwfHUlOo+uy+UUex6OvHHDhzzu7tajp2x08h4Z4e1WjV8uEqcumLuvlJ9R5nrq/KLOv089JhzaEDmiGsy7GTLTWpvnkuuLR04OmSGWXxep1HqbchcCbgLgLkibgLgLgTcBcISSAC4EgAAAAAAAAAAAAAwkyJkanIptaIRrI2lXx0/25rjcWuvYZ5J+Mpr3eVxGF51fpPMmrriXMxVK1zG0dJaRL2uUTSw9BLio0uvSr/O562GdUhxXj5St8KabV04fhbJSpU+VVVbo0yv3HJ6yd1hvh8nLwkb2OWsbaTLqYW0ZRd9sWn1HTTpMSzt1h3IV09zO3lDHTNTG1dMlMts0nUNoTcnYXG0puTAm5KE3BJcITckLgSBkSgAAAAAAAAAAABgaKsjOZXiFaUzOZWapVSk2TpQePUu4x9xeKKuJnGS4jG0xK8Q4uNqxindpJcpzXmIhtWHRybMoqjCN91/Ym27HRizarEMslOq+8xXKae8pwcHP8zi507u0UmuZSb4/kcufLuW+KnROFxMWtjT6CK3gtV08NXSNq2Zy3VcxUeM0nNpXht1ada9nzHTFmem2NQvtXTNSJNM1InaNMlInaE6idjInaE3JhIiUJuBKBJcIbEWQAAAAAAAAAAADGbImRUqsxmWkK0jOVlavTk9zMrRMwvEvM4vLcXGTdNwcW21GTcWjhthyRPSW9bV/1oWFx72ONJc+tvuI4ZVuVCGQVJPVWnrfFFbILoREentPkTljXR06WX2NoxaZzdt/Bk+2jk11crjLY1cicUT3TF9OfPwaje9Nypvli7Lq3Gc+m+l4zJWS4pbFXjbldN3+THsX+z3K/TfhvB6pqUqtdys76Yx0otX01t9ZVnNH+Q9BRo2SV/adla6hjMrMEawo2IsM0yUMkyUMkwMkyUMkyRJMISSBMCQNqLKgAAAAAAAAAAA11SsphVmZT3aQ0yKSlrkUS1lUsWRIwZC0MXxFZEomBKIGSLwHISq2xJhDJEjOJMIZIuM0EJJQyRIzRZCUBkSJCAtCJSgNqLIAAAAAA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76443"/>
            <a:ext cx="8691367" cy="430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2987824" y="3429000"/>
            <a:ext cx="38884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50" b="1" i="1" dirty="0" smtClean="0"/>
              <a:t>Relatório final dos procedimentos de análise realizados sobre as contas</a:t>
            </a:r>
            <a:r>
              <a:rPr lang="pt-BR" sz="1550" i="1" dirty="0" smtClean="0"/>
              <a:t>, compreendendo aspectos de natureza orçamentária, financeira, operacional, patrimonial e de gestão fiscal, observando-se a legalidade, legitimidade e economicidade da gestão dos recursos públicos, </a:t>
            </a:r>
            <a:r>
              <a:rPr lang="pt-BR" sz="1550" b="1" i="1" dirty="0" smtClean="0"/>
              <a:t>expressando opinião sobre a prestação de contas</a:t>
            </a:r>
            <a:r>
              <a:rPr lang="pt-BR" sz="1600" i="1" dirty="0" smtClean="0"/>
              <a:t>.</a:t>
            </a:r>
            <a:endParaRPr lang="pt-BR" sz="1600" dirty="0">
              <a:latin typeface="Comic Sans MS" panose="030F0702030302020204" pitchFamily="66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83" y="242352"/>
            <a:ext cx="5987004" cy="106617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352"/>
            <a:ext cx="2952328" cy="102248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00" y="116632"/>
            <a:ext cx="1480514" cy="1022480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-20150" y="617884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SECONT NA ESTRADA </a:t>
            </a:r>
            <a:endParaRPr lang="pt-BR" i="1" dirty="0" smtClean="0">
              <a:latin typeface="Adobe Arabic" pitchFamily="18" charset="-78"/>
              <a:ea typeface="Adobe Gothic Std B" pitchFamily="34" charset="-128"/>
              <a:cs typeface="Adobe Arabic" pitchFamily="18" charset="-78"/>
            </a:endParaRPr>
          </a:p>
          <a:p>
            <a:pPr algn="ctr"/>
            <a:r>
              <a:rPr lang="pt-BR" i="1" dirty="0" smtClean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www.secont.es.gov.br </a:t>
            </a:r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– www.transparencia.es.gov.br – www.ouvidoria.es.gov.br</a:t>
            </a:r>
          </a:p>
        </p:txBody>
      </p:sp>
    </p:spTree>
    <p:extLst>
      <p:ext uri="{BB962C8B-B14F-4D97-AF65-F5344CB8AC3E}">
        <p14:creationId xmlns:p14="http://schemas.microsoft.com/office/powerpoint/2010/main" val="30986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352"/>
            <a:ext cx="2952328" cy="1022480"/>
          </a:xfrm>
          <a:prstGeom prst="rect">
            <a:avLst/>
          </a:prstGeom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286" y="4320076"/>
            <a:ext cx="1238646" cy="167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303853"/>
            <a:ext cx="1443855" cy="144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Seta para baixo 26"/>
          <p:cNvSpPr/>
          <p:nvPr/>
        </p:nvSpPr>
        <p:spPr>
          <a:xfrm>
            <a:off x="7524328" y="3960036"/>
            <a:ext cx="458775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Seta para baixo 33"/>
          <p:cNvSpPr/>
          <p:nvPr/>
        </p:nvSpPr>
        <p:spPr>
          <a:xfrm rot="16200000">
            <a:off x="5890784" y="3046572"/>
            <a:ext cx="458775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-20150" y="617884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SECONT NA ESTRADA </a:t>
            </a:r>
            <a:endParaRPr lang="pt-BR" i="1" dirty="0" smtClean="0">
              <a:latin typeface="Adobe Arabic" pitchFamily="18" charset="-78"/>
              <a:ea typeface="Adobe Gothic Std B" pitchFamily="34" charset="-128"/>
              <a:cs typeface="Adobe Arabic" pitchFamily="18" charset="-78"/>
            </a:endParaRPr>
          </a:p>
          <a:p>
            <a:pPr algn="ctr"/>
            <a:r>
              <a:rPr lang="pt-BR" i="1" dirty="0" smtClean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www.secont.es.gov.br </a:t>
            </a:r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– www.transparencia.es.gov.br – www.ouvidoria.es.gov.br</a:t>
            </a:r>
          </a:p>
        </p:txBody>
      </p:sp>
      <p:sp>
        <p:nvSpPr>
          <p:cNvPr id="7" name="Fluxograma: Documento 6"/>
          <p:cNvSpPr/>
          <p:nvPr/>
        </p:nvSpPr>
        <p:spPr>
          <a:xfrm>
            <a:off x="2966824" y="2519876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b="1" dirty="0"/>
              <a:t>Prévia</a:t>
            </a:r>
          </a:p>
        </p:txBody>
      </p:sp>
      <p:sp>
        <p:nvSpPr>
          <p:cNvPr id="16" name="Fluxograma: Documento 15"/>
          <p:cNvSpPr/>
          <p:nvPr/>
        </p:nvSpPr>
        <p:spPr>
          <a:xfrm>
            <a:off x="2988302" y="3851444"/>
            <a:ext cx="1943738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b="1" dirty="0"/>
              <a:t>Concomitante</a:t>
            </a:r>
          </a:p>
        </p:txBody>
      </p:sp>
      <p:sp>
        <p:nvSpPr>
          <p:cNvPr id="17" name="Fluxograma: Documento 16"/>
          <p:cNvSpPr/>
          <p:nvPr/>
        </p:nvSpPr>
        <p:spPr>
          <a:xfrm>
            <a:off x="3059832" y="5112164"/>
            <a:ext cx="1534331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b="1" dirty="0"/>
              <a:t>Posterior</a:t>
            </a:r>
          </a:p>
        </p:txBody>
      </p:sp>
      <p:sp>
        <p:nvSpPr>
          <p:cNvPr id="18" name="Elipse 17"/>
          <p:cNvSpPr/>
          <p:nvPr/>
        </p:nvSpPr>
        <p:spPr>
          <a:xfrm>
            <a:off x="1776267" y="2308040"/>
            <a:ext cx="1036030" cy="1036320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Elipse 18"/>
          <p:cNvSpPr/>
          <p:nvPr/>
        </p:nvSpPr>
        <p:spPr>
          <a:xfrm>
            <a:off x="1879786" y="3639608"/>
            <a:ext cx="1036030" cy="1036320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Elipse 19"/>
          <p:cNvSpPr/>
          <p:nvPr/>
        </p:nvSpPr>
        <p:spPr>
          <a:xfrm>
            <a:off x="1907704" y="4984968"/>
            <a:ext cx="1036030" cy="1036320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Texto explicativo em seta para a direita 8"/>
          <p:cNvSpPr/>
          <p:nvPr/>
        </p:nvSpPr>
        <p:spPr>
          <a:xfrm>
            <a:off x="323528" y="3621700"/>
            <a:ext cx="1152128" cy="9144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CGOV</a:t>
            </a:r>
            <a:endParaRPr lang="pt-BR" dirty="0"/>
          </a:p>
        </p:txBody>
      </p:sp>
      <p:sp>
        <p:nvSpPr>
          <p:cNvPr id="11" name="Semicírculos 10"/>
          <p:cNvSpPr/>
          <p:nvPr/>
        </p:nvSpPr>
        <p:spPr>
          <a:xfrm rot="5400000">
            <a:off x="-307788" y="3704734"/>
            <a:ext cx="3355866" cy="906068"/>
          </a:xfrm>
          <a:prstGeom prst="blockArc">
            <a:avLst>
              <a:gd name="adj1" fmla="val 10800000"/>
              <a:gd name="adj2" fmla="val 21528313"/>
              <a:gd name="adj3" fmla="val 291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6" name="Semicírculos 25"/>
          <p:cNvSpPr/>
          <p:nvPr/>
        </p:nvSpPr>
        <p:spPr>
          <a:xfrm rot="5400000">
            <a:off x="3254107" y="3759030"/>
            <a:ext cx="3355866" cy="906068"/>
          </a:xfrm>
          <a:prstGeom prst="blockArc">
            <a:avLst>
              <a:gd name="adj1" fmla="val 10800000"/>
              <a:gd name="adj2" fmla="val 21528313"/>
              <a:gd name="adj3" fmla="val 291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219937" y="1444714"/>
            <a:ext cx="8640960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b="1" dirty="0"/>
              <a:t>RELATÓRIO E PARECER CONCLUSIVO DO ÓRGÃO CENTRAL DO SISTEMA DE CONTROLE INTERNO</a:t>
            </a:r>
            <a:endParaRPr lang="pt-BR" sz="2000" b="1" dirty="0"/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83" y="242352"/>
            <a:ext cx="5987004" cy="1066179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00" y="116632"/>
            <a:ext cx="1480514" cy="102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7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4" grpId="0" animBg="1"/>
      <p:bldP spid="7" grpId="0" animBg="1"/>
      <p:bldP spid="16" grpId="0" animBg="1"/>
      <p:bldP spid="17" grpId="0" animBg="1"/>
      <p:bldP spid="9" grpId="0" animBg="1"/>
      <p:bldP spid="11" grpId="0" animBg="1"/>
      <p:bldP spid="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5616" y="2132856"/>
            <a:ext cx="7164288" cy="2664296"/>
          </a:xfrm>
          <a:noFill/>
          <a:ln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>
            <a:noAutofit/>
          </a:bodyPr>
          <a:lstStyle/>
          <a:p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PRINCIPAIS INCONSISTÊNCIAS APONTADAS PELO TC-ES NA ANÁLISE INICIAL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83" y="242352"/>
            <a:ext cx="5987004" cy="106617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352"/>
            <a:ext cx="2952328" cy="102248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00" y="116632"/>
            <a:ext cx="1480514" cy="102248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-20150" y="617884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SECONT NA ESTRADA </a:t>
            </a:r>
            <a:endParaRPr lang="pt-BR" i="1" dirty="0" smtClean="0">
              <a:latin typeface="Adobe Arabic" pitchFamily="18" charset="-78"/>
              <a:ea typeface="Adobe Gothic Std B" pitchFamily="34" charset="-128"/>
              <a:cs typeface="Adobe Arabic" pitchFamily="18" charset="-78"/>
            </a:endParaRPr>
          </a:p>
          <a:p>
            <a:pPr algn="ctr"/>
            <a:r>
              <a:rPr lang="pt-BR" i="1" dirty="0" smtClean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www.secont.es.gov.br </a:t>
            </a:r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– www.transparencia.es.gov.br – www.ouvidoria.es.gov.br</a:t>
            </a:r>
          </a:p>
        </p:txBody>
      </p:sp>
    </p:spTree>
    <p:extLst>
      <p:ext uri="{BB962C8B-B14F-4D97-AF65-F5344CB8AC3E}">
        <p14:creationId xmlns:p14="http://schemas.microsoft.com/office/powerpoint/2010/main" val="45795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528" y="2564904"/>
            <a:ext cx="8424936" cy="267765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A </a:t>
            </a:r>
            <a:r>
              <a:rPr lang="pt-BR" sz="2800" dirty="0"/>
              <a:t>nomenclatura dos arquivos não obedeceram aos parâmetros previstos no art. 14, § 4º, “b”.</a:t>
            </a:r>
          </a:p>
          <a:p>
            <a:pPr algn="just"/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 dirty="0"/>
              <a:t>A mensagem de encaminhamento não indica quais documentos não estão sendo encaminhados na PCA, conforme prevê o parágrafo único, do artigo 13.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352"/>
            <a:ext cx="2952328" cy="102248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-20150" y="617884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SECONT NA ESTRADA </a:t>
            </a:r>
            <a:endParaRPr lang="pt-BR" i="1" dirty="0" smtClean="0">
              <a:latin typeface="Adobe Arabic" pitchFamily="18" charset="-78"/>
              <a:ea typeface="Adobe Gothic Std B" pitchFamily="34" charset="-128"/>
              <a:cs typeface="Adobe Arabic" pitchFamily="18" charset="-78"/>
            </a:endParaRPr>
          </a:p>
          <a:p>
            <a:pPr algn="ctr"/>
            <a:r>
              <a:rPr lang="pt-BR" i="1" dirty="0" smtClean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www.secont.es.gov.br </a:t>
            </a:r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– www.transparencia.es.gov.br – www.ouvidoria.es.gov.br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23528" y="1516722"/>
            <a:ext cx="8496944" cy="4001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PRINCIPAIS INCONSISTÊNCIAS APONTADAS PELO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TC-ES NA ANÁLISE INICIAL</a:t>
            </a:r>
            <a:endPara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83" y="242352"/>
            <a:ext cx="5987004" cy="106617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00" y="116632"/>
            <a:ext cx="1480514" cy="102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50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528" y="2564904"/>
            <a:ext cx="8424936" cy="310854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O </a:t>
            </a:r>
            <a:r>
              <a:rPr lang="pt-BR" sz="2800" dirty="0"/>
              <a:t>relatório de gestão não apresenta informações detalhadas no âmbito de cada </a:t>
            </a:r>
            <a:r>
              <a:rPr lang="pt-BR" sz="2800" dirty="0" smtClean="0"/>
              <a:t>órgão;</a:t>
            </a:r>
            <a:endParaRPr lang="pt-BR" sz="2800" dirty="0"/>
          </a:p>
          <a:p>
            <a:pPr algn="just"/>
            <a:endParaRPr lang="pt-BR" sz="28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/>
              <a:t>Algumas Unidades Gestoras, que possuem fundos vinculados, apresentaram apenas as informações financeiras dos fundos, tendo muitas vezes deixado de mencionar algum </a:t>
            </a:r>
            <a:r>
              <a:rPr lang="pt-BR" sz="2800" dirty="0" smtClean="0"/>
              <a:t>fundo</a:t>
            </a:r>
            <a:r>
              <a:rPr lang="pt-BR" sz="2800" dirty="0"/>
              <a:t>;</a:t>
            </a:r>
            <a:endParaRPr lang="pt-BR" sz="2800" dirty="0" smtClean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352"/>
            <a:ext cx="2952328" cy="102248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-20150" y="617884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SECONT NA ESTRADA </a:t>
            </a:r>
            <a:endParaRPr lang="pt-BR" i="1" dirty="0" smtClean="0">
              <a:latin typeface="Adobe Arabic" pitchFamily="18" charset="-78"/>
              <a:ea typeface="Adobe Gothic Std B" pitchFamily="34" charset="-128"/>
              <a:cs typeface="Adobe Arabic" pitchFamily="18" charset="-78"/>
            </a:endParaRPr>
          </a:p>
          <a:p>
            <a:pPr algn="ctr"/>
            <a:r>
              <a:rPr lang="pt-BR" i="1" dirty="0" smtClean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www.secont.es.gov.br </a:t>
            </a:r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– www.transparencia.es.gov.br – www.ouvidoria.es.gov.br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23528" y="1516722"/>
            <a:ext cx="8496944" cy="4001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PRINCIPAIS INCONSISTÊNCIAS APONTADAS PELO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TC-ES NA ANÁLISE INICIAL</a:t>
            </a:r>
            <a:endPara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83" y="242352"/>
            <a:ext cx="5987004" cy="1066179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00" y="116632"/>
            <a:ext cx="1480514" cy="102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1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528" y="2492896"/>
            <a:ext cx="8424936" cy="353943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800" b="1" u="sng" dirty="0" smtClean="0"/>
              <a:t>Inventários anuais</a:t>
            </a:r>
            <a:r>
              <a:rPr lang="pt-BR" sz="2800" b="1" dirty="0" smtClean="0"/>
              <a:t>: </a:t>
            </a:r>
          </a:p>
          <a:p>
            <a:pPr algn="just"/>
            <a:endParaRPr lang="pt-BR" sz="28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Demonstrativos </a:t>
            </a:r>
            <a:r>
              <a:rPr lang="pt-BR" sz="2800" dirty="0" smtClean="0"/>
              <a:t>analíticos e resumos da movimentação de bens, sem os inventários;</a:t>
            </a:r>
          </a:p>
          <a:p>
            <a:pPr algn="just"/>
            <a:endParaRPr lang="pt-BR" sz="28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Inventários não apresentaram informações sobre a descrição dos bens, os quantitativos ou os valores desses bens.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352"/>
            <a:ext cx="2952328" cy="102248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-20150" y="617884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SECONT NA ESTRADA </a:t>
            </a:r>
            <a:endParaRPr lang="pt-BR" i="1" dirty="0" smtClean="0">
              <a:latin typeface="Adobe Arabic" pitchFamily="18" charset="-78"/>
              <a:ea typeface="Adobe Gothic Std B" pitchFamily="34" charset="-128"/>
              <a:cs typeface="Adobe Arabic" pitchFamily="18" charset="-78"/>
            </a:endParaRPr>
          </a:p>
          <a:p>
            <a:pPr algn="ctr"/>
            <a:r>
              <a:rPr lang="pt-BR" i="1" dirty="0" smtClean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www.secont.es.gov.br </a:t>
            </a:r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– www.transparencia.es.gov.br – www.ouvidoria.es.gov.br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23528" y="1516722"/>
            <a:ext cx="8496944" cy="4001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PRINCIPAIS INCONSISTÊNCIAS APONTADAS PELO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TC-ES NA ANÁLISE INICIAL</a:t>
            </a:r>
            <a:endPara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83" y="242352"/>
            <a:ext cx="5987004" cy="106617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00" y="116632"/>
            <a:ext cx="1480514" cy="102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6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50959" y="1988840"/>
            <a:ext cx="5805757" cy="280076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4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Obrigado!</a:t>
            </a:r>
          </a:p>
          <a:p>
            <a:pPr algn="ctr"/>
            <a:endParaRPr lang="pt-BR" sz="48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pt-BR" sz="4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Giovani Loss Pugnal</a:t>
            </a:r>
          </a:p>
          <a:p>
            <a:pPr algn="ctr"/>
            <a:r>
              <a:rPr lang="pt-BR" sz="3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r>
              <a:rPr lang="pt-BR" sz="32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iovani.pugnal@secont.es.gov.br</a:t>
            </a:r>
            <a:endParaRPr lang="pt-BR" sz="32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352"/>
            <a:ext cx="2952328" cy="102248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20150" y="617884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SECONT NA ESTRADA </a:t>
            </a:r>
            <a:endParaRPr lang="pt-BR" i="1" dirty="0" smtClean="0">
              <a:latin typeface="Adobe Arabic" pitchFamily="18" charset="-78"/>
              <a:ea typeface="Adobe Gothic Std B" pitchFamily="34" charset="-128"/>
              <a:cs typeface="Adobe Arabic" pitchFamily="18" charset="-78"/>
            </a:endParaRPr>
          </a:p>
          <a:p>
            <a:pPr algn="ctr"/>
            <a:r>
              <a:rPr lang="pt-BR" i="1" dirty="0" smtClean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www.secont.es.gov.br </a:t>
            </a:r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– www.transparencia.es.gov.br – www.ouvidoria.es.gov.br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83" y="242352"/>
            <a:ext cx="5987004" cy="106617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00" y="116632"/>
            <a:ext cx="1480514" cy="102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2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5616" y="2132856"/>
            <a:ext cx="7164288" cy="2592288"/>
          </a:xfrm>
          <a:noFill/>
          <a:ln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QUE PRESTAR CONTAS?</a:t>
            </a:r>
            <a:endParaRPr lang="pt-B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83" y="242352"/>
            <a:ext cx="5987004" cy="106617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352"/>
            <a:ext cx="2952328" cy="102248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00" y="116632"/>
            <a:ext cx="1480514" cy="102248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93448" y="1340768"/>
            <a:ext cx="8640960" cy="4001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PRESTAÇÃO DE 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CONTAS</a:t>
            </a:r>
            <a:endParaRPr lang="pt-BR" sz="20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20150" y="617884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SECONT NA ESTRADA </a:t>
            </a:r>
            <a:endParaRPr lang="pt-BR" i="1" dirty="0" smtClean="0">
              <a:latin typeface="Adobe Arabic" pitchFamily="18" charset="-78"/>
              <a:ea typeface="Adobe Gothic Std B" pitchFamily="34" charset="-128"/>
              <a:cs typeface="Adobe Arabic" pitchFamily="18" charset="-78"/>
            </a:endParaRPr>
          </a:p>
          <a:p>
            <a:pPr algn="ctr"/>
            <a:r>
              <a:rPr lang="pt-BR" i="1" dirty="0" smtClean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www.secont.es.gov.br </a:t>
            </a:r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– www.transparencia.es.gov.br – www.ouvidoria.es.gov.br</a:t>
            </a:r>
          </a:p>
        </p:txBody>
      </p:sp>
    </p:spTree>
    <p:extLst>
      <p:ext uri="{BB962C8B-B14F-4D97-AF65-F5344CB8AC3E}">
        <p14:creationId xmlns:p14="http://schemas.microsoft.com/office/powerpoint/2010/main" val="17300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83" y="242352"/>
            <a:ext cx="5987004" cy="106617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352"/>
            <a:ext cx="2952328" cy="102248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00" y="116632"/>
            <a:ext cx="1480514" cy="1022480"/>
          </a:xfrm>
          <a:prstGeom prst="rect">
            <a:avLst/>
          </a:prstGeom>
        </p:spPr>
      </p:pic>
      <p:pic>
        <p:nvPicPr>
          <p:cNvPr id="1026" name="Picture 2" descr="http://mlb-s2-p.mlstatic.com/direito-en-livros-universitarios-503511-MLB20554264125_012016-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00" y="2534000"/>
            <a:ext cx="2476352" cy="227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 explicativo em elipse 8"/>
          <p:cNvSpPr/>
          <p:nvPr/>
        </p:nvSpPr>
        <p:spPr>
          <a:xfrm>
            <a:off x="2694593" y="2132856"/>
            <a:ext cx="6125879" cy="3456384"/>
          </a:xfrm>
          <a:prstGeom prst="wedgeEllipseCallout">
            <a:avLst>
              <a:gd name="adj1" fmla="val -51917"/>
              <a:gd name="adj2" fmla="val -29796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dirty="0" smtClean="0"/>
              <a:t>É obrigação da contabilidade evidenciar </a:t>
            </a:r>
            <a:r>
              <a:rPr lang="pt-BR" sz="2400" dirty="0"/>
              <a:t>perante a Fazenda Pública a situação </a:t>
            </a:r>
            <a:r>
              <a:rPr lang="pt-BR" sz="2400" b="1" u="sng" dirty="0"/>
              <a:t>de todos </a:t>
            </a:r>
            <a:r>
              <a:rPr lang="pt-BR" sz="2400" b="1" u="sng" dirty="0" smtClean="0"/>
              <a:t>arrecadem </a:t>
            </a:r>
            <a:r>
              <a:rPr lang="pt-BR" sz="2400" b="1" u="sng" dirty="0"/>
              <a:t>receitas, efetuem despesas, administrem ou guardem bens a ela pertencentes ou </a:t>
            </a:r>
            <a:r>
              <a:rPr lang="pt-BR" sz="2400" b="1" u="sng" dirty="0" smtClean="0"/>
              <a:t>confiados.</a:t>
            </a:r>
            <a:endParaRPr lang="pt-BR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93448" y="1340768"/>
            <a:ext cx="8640960" cy="4001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PRESTAÇÃO DE 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CONTAS</a:t>
            </a:r>
            <a:endParaRPr lang="pt-BR" sz="20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ítulo 1"/>
          <p:cNvSpPr>
            <a:spLocks noGrp="1"/>
          </p:cNvSpPr>
          <p:nvPr>
            <p:ph type="ctrTitle"/>
          </p:nvPr>
        </p:nvSpPr>
        <p:spPr>
          <a:xfrm>
            <a:off x="293448" y="1740878"/>
            <a:ext cx="8640959" cy="487476"/>
          </a:xfrm>
          <a:noFill/>
          <a:ln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PORQUE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20150" y="617884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SECONT NA ESTRADA </a:t>
            </a:r>
            <a:endParaRPr lang="pt-BR" i="1" dirty="0" smtClean="0">
              <a:latin typeface="Adobe Arabic" pitchFamily="18" charset="-78"/>
              <a:ea typeface="Adobe Gothic Std B" pitchFamily="34" charset="-128"/>
              <a:cs typeface="Adobe Arabic" pitchFamily="18" charset="-78"/>
            </a:endParaRPr>
          </a:p>
          <a:p>
            <a:pPr algn="ctr"/>
            <a:r>
              <a:rPr lang="pt-BR" i="1" dirty="0" smtClean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www.secont.es.gov.br </a:t>
            </a:r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– www.transparencia.es.gov.br – www.ouvidoria.es.gov.br</a:t>
            </a:r>
          </a:p>
        </p:txBody>
      </p:sp>
    </p:spTree>
    <p:extLst>
      <p:ext uri="{BB962C8B-B14F-4D97-AF65-F5344CB8AC3E}">
        <p14:creationId xmlns:p14="http://schemas.microsoft.com/office/powerpoint/2010/main" val="243311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83" y="242352"/>
            <a:ext cx="5987004" cy="106617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352"/>
            <a:ext cx="2952328" cy="102248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00" y="116632"/>
            <a:ext cx="1480514" cy="1022480"/>
          </a:xfrm>
          <a:prstGeom prst="rect">
            <a:avLst/>
          </a:prstGeom>
        </p:spPr>
      </p:pic>
      <p:pic>
        <p:nvPicPr>
          <p:cNvPr id="1030" name="Picture 6" descr="Resultado de imagem para IMAGEM DA CONSTITUIÇÃO FEDERAL IMPRES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2273623" cy="227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 explicativo em elipse 9"/>
          <p:cNvSpPr/>
          <p:nvPr/>
        </p:nvSpPr>
        <p:spPr>
          <a:xfrm>
            <a:off x="2699791" y="2204864"/>
            <a:ext cx="6120681" cy="3817130"/>
          </a:xfrm>
          <a:prstGeom prst="wedgeEllipseCallout">
            <a:avLst>
              <a:gd name="adj1" fmla="val -49991"/>
              <a:gd name="adj2" fmla="val -3500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t-BR" sz="3200" dirty="0" smtClean="0"/>
              <a:t>Toda pessoa que </a:t>
            </a:r>
            <a:r>
              <a:rPr lang="pt-BR" sz="3200" dirty="0"/>
              <a:t>utilize, arrecade, guarde, gerencie ou administre dinheiros, bens, valores públicos </a:t>
            </a:r>
            <a:r>
              <a:rPr lang="pt-BR" sz="3200" dirty="0" smtClean="0"/>
              <a:t>deverá prestar </a:t>
            </a:r>
            <a:r>
              <a:rPr lang="pt-BR" sz="3200" dirty="0" smtClean="0"/>
              <a:t>contas.</a:t>
            </a:r>
            <a:endParaRPr lang="pt-BR" sz="32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93448" y="1340768"/>
            <a:ext cx="8640960" cy="4001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PRESTAÇÃO DE 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CONTAS</a:t>
            </a:r>
            <a:endParaRPr lang="pt-BR" sz="20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ítulo 1"/>
          <p:cNvSpPr>
            <a:spLocks noGrp="1"/>
          </p:cNvSpPr>
          <p:nvPr>
            <p:ph type="ctrTitle"/>
          </p:nvPr>
        </p:nvSpPr>
        <p:spPr>
          <a:xfrm>
            <a:off x="293448" y="1740878"/>
            <a:ext cx="8640959" cy="487476"/>
          </a:xfrm>
          <a:noFill/>
          <a:ln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PORQUE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20150" y="617884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SECONT NA ESTRADA </a:t>
            </a:r>
            <a:endParaRPr lang="pt-BR" i="1" dirty="0" smtClean="0">
              <a:latin typeface="Adobe Arabic" pitchFamily="18" charset="-78"/>
              <a:ea typeface="Adobe Gothic Std B" pitchFamily="34" charset="-128"/>
              <a:cs typeface="Adobe Arabic" pitchFamily="18" charset="-78"/>
            </a:endParaRPr>
          </a:p>
          <a:p>
            <a:pPr algn="ctr"/>
            <a:r>
              <a:rPr lang="pt-BR" i="1" dirty="0" smtClean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www.secont.es.gov.br </a:t>
            </a:r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– www.transparencia.es.gov.br – www.ouvidoria.es.gov.br</a:t>
            </a:r>
          </a:p>
        </p:txBody>
      </p:sp>
    </p:spTree>
    <p:extLst>
      <p:ext uri="{BB962C8B-B14F-4D97-AF65-F5344CB8AC3E}">
        <p14:creationId xmlns:p14="http://schemas.microsoft.com/office/powerpoint/2010/main" val="296426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83" y="242352"/>
            <a:ext cx="5987004" cy="106617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352"/>
            <a:ext cx="2952328" cy="102248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00" y="116632"/>
            <a:ext cx="1480514" cy="1022480"/>
          </a:xfrm>
          <a:prstGeom prst="rect">
            <a:avLst/>
          </a:prstGeom>
        </p:spPr>
      </p:pic>
      <p:pic>
        <p:nvPicPr>
          <p:cNvPr id="1028" name="Picture 4" descr="http://isuba1-a.akamaihd.net/produtos/01/00/item/114891/2/114891260_1G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88591"/>
            <a:ext cx="2273623" cy="227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 explicativo em elipse 9"/>
          <p:cNvSpPr/>
          <p:nvPr/>
        </p:nvSpPr>
        <p:spPr>
          <a:xfrm>
            <a:off x="2627784" y="2492896"/>
            <a:ext cx="6048673" cy="3240360"/>
          </a:xfrm>
          <a:prstGeom prst="wedgeEllipseCallout">
            <a:avLst>
              <a:gd name="adj1" fmla="val -49991"/>
              <a:gd name="adj2" fmla="val -3500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t-BR" sz="2800" dirty="0" smtClean="0"/>
              <a:t>A LRF estabelece que “as contas apresentadas  ficarão disponíveis, durante todo o exercício para </a:t>
            </a:r>
            <a:r>
              <a:rPr lang="pt-BR" sz="2800" dirty="0" smtClean="0"/>
              <a:t>consulta.</a:t>
            </a:r>
            <a:endParaRPr lang="pt-BR" sz="2800" dirty="0"/>
          </a:p>
        </p:txBody>
      </p:sp>
      <p:sp>
        <p:nvSpPr>
          <p:cNvPr id="15" name="Título 1"/>
          <p:cNvSpPr>
            <a:spLocks noGrp="1"/>
          </p:cNvSpPr>
          <p:nvPr>
            <p:ph type="ctrTitle"/>
          </p:nvPr>
        </p:nvSpPr>
        <p:spPr>
          <a:xfrm>
            <a:off x="293448" y="1717388"/>
            <a:ext cx="8640959" cy="792088"/>
          </a:xfrm>
          <a:noFill/>
          <a:ln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PORQUE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93448" y="1340768"/>
            <a:ext cx="8640960" cy="4001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PRESTAÇÃO DE 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CONTAS</a:t>
            </a:r>
            <a:endParaRPr lang="pt-BR" sz="20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-20150" y="617884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SECONT NA ESTRADA </a:t>
            </a:r>
            <a:endParaRPr lang="pt-BR" i="1" dirty="0" smtClean="0">
              <a:latin typeface="Adobe Arabic" pitchFamily="18" charset="-78"/>
              <a:ea typeface="Adobe Gothic Std B" pitchFamily="34" charset="-128"/>
              <a:cs typeface="Adobe Arabic" pitchFamily="18" charset="-78"/>
            </a:endParaRPr>
          </a:p>
          <a:p>
            <a:pPr algn="ctr"/>
            <a:r>
              <a:rPr lang="pt-BR" i="1" dirty="0" smtClean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www.secont.es.gov.br </a:t>
            </a:r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– www.transparencia.es.gov.br – www.ouvidoria.es.gov.br</a:t>
            </a:r>
          </a:p>
        </p:txBody>
      </p:sp>
    </p:spTree>
    <p:extLst>
      <p:ext uri="{BB962C8B-B14F-4D97-AF65-F5344CB8AC3E}">
        <p14:creationId xmlns:p14="http://schemas.microsoft.com/office/powerpoint/2010/main" val="296426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83" y="242352"/>
            <a:ext cx="5987004" cy="106617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352"/>
            <a:ext cx="2952328" cy="102248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00" y="116632"/>
            <a:ext cx="1480514" cy="1022480"/>
          </a:xfrm>
          <a:prstGeom prst="rect">
            <a:avLst/>
          </a:prstGeom>
        </p:spPr>
      </p:pic>
      <p:sp>
        <p:nvSpPr>
          <p:cNvPr id="10" name="Texto explicativo em elipse 9"/>
          <p:cNvSpPr/>
          <p:nvPr/>
        </p:nvSpPr>
        <p:spPr>
          <a:xfrm>
            <a:off x="2627784" y="2492896"/>
            <a:ext cx="6048673" cy="3240360"/>
          </a:xfrm>
          <a:prstGeom prst="wedgeEllipseCallout">
            <a:avLst>
              <a:gd name="adj1" fmla="val -49991"/>
              <a:gd name="adj2" fmla="val -3500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t-BR" sz="3200" dirty="0" smtClean="0"/>
              <a:t>É uma exigência da Lei Orgânica do Tribunal de Contas do Estado do Espírito </a:t>
            </a:r>
            <a:r>
              <a:rPr lang="pt-BR" sz="3200" dirty="0" smtClean="0"/>
              <a:t>Santo.</a:t>
            </a:r>
            <a:endParaRPr lang="pt-BR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12" y="2636912"/>
            <a:ext cx="160633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293448" y="1340768"/>
            <a:ext cx="8640960" cy="4001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PRESTAÇÃO DE 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CONTAS</a:t>
            </a:r>
            <a:endParaRPr lang="pt-BR" sz="20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ítulo 1"/>
          <p:cNvSpPr>
            <a:spLocks noGrp="1"/>
          </p:cNvSpPr>
          <p:nvPr>
            <p:ph type="ctrTitle"/>
          </p:nvPr>
        </p:nvSpPr>
        <p:spPr>
          <a:xfrm>
            <a:off x="293448" y="1717388"/>
            <a:ext cx="8640959" cy="792088"/>
          </a:xfrm>
          <a:noFill/>
          <a:ln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PORQUE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20150" y="617884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SECONT NA ESTRADA </a:t>
            </a:r>
            <a:endParaRPr lang="pt-BR" i="1" dirty="0" smtClean="0">
              <a:latin typeface="Adobe Arabic" pitchFamily="18" charset="-78"/>
              <a:ea typeface="Adobe Gothic Std B" pitchFamily="34" charset="-128"/>
              <a:cs typeface="Adobe Arabic" pitchFamily="18" charset="-78"/>
            </a:endParaRPr>
          </a:p>
          <a:p>
            <a:pPr algn="ctr"/>
            <a:r>
              <a:rPr lang="pt-BR" i="1" dirty="0" smtClean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www.secont.es.gov.br </a:t>
            </a:r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– www.transparencia.es.gov.br – www.ouvidoria.es.gov.br</a:t>
            </a:r>
          </a:p>
        </p:txBody>
      </p:sp>
    </p:spTree>
    <p:extLst>
      <p:ext uri="{BB962C8B-B14F-4D97-AF65-F5344CB8AC3E}">
        <p14:creationId xmlns:p14="http://schemas.microsoft.com/office/powerpoint/2010/main" val="381985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83" y="242352"/>
            <a:ext cx="5987004" cy="106617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352"/>
            <a:ext cx="2952328" cy="102248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00" y="116632"/>
            <a:ext cx="1480514" cy="10224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93448" y="1340768"/>
            <a:ext cx="8640960" cy="4001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PRESTAÇÃO DE 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CONTAS</a:t>
            </a:r>
            <a:endParaRPr lang="pt-BR" sz="20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84998" y="1988840"/>
            <a:ext cx="2894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ACIMA DE TUDO PORQUE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pt-BR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7620000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-20150" y="617884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SECONT NA ESTRADA </a:t>
            </a:r>
            <a:endParaRPr lang="pt-BR" i="1" dirty="0" smtClean="0">
              <a:latin typeface="Adobe Arabic" pitchFamily="18" charset="-78"/>
              <a:ea typeface="Adobe Gothic Std B" pitchFamily="34" charset="-128"/>
              <a:cs typeface="Adobe Arabic" pitchFamily="18" charset="-78"/>
            </a:endParaRPr>
          </a:p>
          <a:p>
            <a:pPr algn="ctr"/>
            <a:r>
              <a:rPr lang="pt-BR" i="1" dirty="0" smtClean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www.secont.es.gov.br </a:t>
            </a:r>
            <a:r>
              <a:rPr lang="pt-BR" i="1" dirty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– www.transparencia.es.gov.br – www.ouvidoria.es.gov.br</a:t>
            </a:r>
          </a:p>
        </p:txBody>
      </p:sp>
    </p:spTree>
    <p:extLst>
      <p:ext uri="{BB962C8B-B14F-4D97-AF65-F5344CB8AC3E}">
        <p14:creationId xmlns:p14="http://schemas.microsoft.com/office/powerpoint/2010/main" val="213507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3233</TotalTime>
  <Words>1840</Words>
  <Application>Microsoft Office PowerPoint</Application>
  <PresentationFormat>Apresentação na tela (4:3)</PresentationFormat>
  <Paragraphs>286</Paragraphs>
  <Slides>39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Tema do Office</vt:lpstr>
      <vt:lpstr>Apresentação do PowerPoint</vt:lpstr>
      <vt:lpstr>Apresentação do PowerPoint</vt:lpstr>
      <vt:lpstr>PRESTAÇÃO DE CONTAS</vt:lpstr>
      <vt:lpstr>POR QUE PRESTAR CONTAS?</vt:lpstr>
      <vt:lpstr>PORQUE...</vt:lpstr>
      <vt:lpstr>PORQUE...</vt:lpstr>
      <vt:lpstr>PORQUE...</vt:lpstr>
      <vt:lpstr>PORQUE...</vt:lpstr>
      <vt:lpstr>Apresentação do PowerPoint</vt:lpstr>
      <vt:lpstr>FUNDAMENTAÇÃO LEGAL TCE-ES</vt:lpstr>
      <vt:lpstr>Apresentação do PowerPoint</vt:lpstr>
      <vt:lpstr>Apresentação do PowerPoint</vt:lpstr>
      <vt:lpstr>Apresentação do PowerPoint</vt:lpstr>
      <vt:lpstr>Apresentação do PowerPoint</vt:lpstr>
      <vt:lpstr>ATUAÇÃO DA COORDENAÇÃO DE CONTAS DE GOVERNO – CGOV/SECONT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AUDITORIAS  PARA VERIFICAÇÃO DOS  PONTOS DE CONTROLE  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RELATÓRIO E PARECER CONCLUSIVO DO ÓRGÃO CENTRAL DO SISTEMA DE CONTROLE INTERNO</vt:lpstr>
      <vt:lpstr>Apresentação do PowerPoint</vt:lpstr>
      <vt:lpstr>Apresentação do PowerPoint</vt:lpstr>
      <vt:lpstr>PRINCIPAIS INCONSISTÊNCIAS APONTADAS PELO TC-ES NA ANÁLISE INICIAL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Sandra Pimenta</dc:creator>
  <cp:lastModifiedBy>Giovani Pugnal</cp:lastModifiedBy>
  <cp:revision>549</cp:revision>
  <dcterms:created xsi:type="dcterms:W3CDTF">2014-07-11T13:18:56Z</dcterms:created>
  <dcterms:modified xsi:type="dcterms:W3CDTF">2016-02-19T13:26:18Z</dcterms:modified>
</cp:coreProperties>
</file>