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2"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3152786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275617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4205771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3722075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205256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399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580672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266843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1527354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3345625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550C664-5B58-4874-98D5-C825EE993B39}" type="datetimeFigureOut">
              <a:rPr lang="pt-BR" smtClean="0"/>
              <a:pPr/>
              <a:t>24/02/2016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887E144-EE16-4BAE-9AC2-BDC4B4629AE1}" type="slidenum">
              <a:rPr lang="pt-BR" smtClean="0"/>
              <a:pPr/>
              <a:t>‹nº›</a:t>
            </a:fld>
            <a:endParaRPr lang="pt-BR"/>
          </a:p>
        </p:txBody>
      </p:sp>
    </p:spTree>
    <p:extLst>
      <p:ext uri="{BB962C8B-B14F-4D97-AF65-F5344CB8AC3E}">
        <p14:creationId xmlns:p14="http://schemas.microsoft.com/office/powerpoint/2010/main" val="1083512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0C664-5B58-4874-98D5-C825EE993B39}" type="datetimeFigureOut">
              <a:rPr lang="pt-BR" smtClean="0"/>
              <a:pPr/>
              <a:t>24/02/2016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87E144-EE16-4BAE-9AC2-BDC4B4629AE1}" type="slidenum">
              <a:rPr lang="pt-BR" smtClean="0"/>
              <a:pPr/>
              <a:t>‹nº›</a:t>
            </a:fld>
            <a:endParaRPr lang="pt-BR"/>
          </a:p>
        </p:txBody>
      </p:sp>
    </p:spTree>
    <p:extLst>
      <p:ext uri="{BB962C8B-B14F-4D97-AF65-F5344CB8AC3E}">
        <p14:creationId xmlns:p14="http://schemas.microsoft.com/office/powerpoint/2010/main" val="2834803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mailto:ouvidoria@es.gov.br" TargetMode="External"/><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hyperlink" Target="http://www.ouvidoria.es.gov.br/"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hyperlink" Target="mailto:socrates.souza@secont.es.gov.br"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395536" y="1484784"/>
            <a:ext cx="8136904" cy="4464496"/>
          </a:xfrm>
        </p:spPr>
        <p:txBody>
          <a:bodyPr>
            <a:normAutofit/>
          </a:bodyPr>
          <a:lstStyle/>
          <a:p>
            <a:r>
              <a:rPr lang="pt-BR" b="1" dirty="0" smtClean="0">
                <a:solidFill>
                  <a:srgbClr val="0070C0"/>
                </a:solidFill>
                <a:latin typeface="Book Antiqua" pitchFamily="18" charset="0"/>
              </a:rPr>
              <a:t>Corregedoria Geral do Estado</a:t>
            </a:r>
            <a:br>
              <a:rPr lang="pt-BR" b="1" dirty="0" smtClean="0">
                <a:solidFill>
                  <a:srgbClr val="0070C0"/>
                </a:solidFill>
                <a:latin typeface="Book Antiqua" pitchFamily="18" charset="0"/>
              </a:rPr>
            </a:br>
            <a:r>
              <a:rPr lang="pt-BR" dirty="0" smtClean="0">
                <a:solidFill>
                  <a:srgbClr val="0070C0"/>
                </a:solidFill>
                <a:latin typeface="Book Antiqua" pitchFamily="18" charset="0"/>
              </a:rPr>
              <a:t/>
            </a:r>
            <a:br>
              <a:rPr lang="pt-BR" dirty="0" smtClean="0">
                <a:solidFill>
                  <a:srgbClr val="0070C0"/>
                </a:solidFill>
                <a:latin typeface="Book Antiqua" pitchFamily="18" charset="0"/>
              </a:rPr>
            </a:br>
            <a:r>
              <a:rPr lang="pt-BR" b="1" dirty="0" smtClean="0">
                <a:solidFill>
                  <a:srgbClr val="0070C0"/>
                </a:solidFill>
                <a:latin typeface="Book Antiqua" pitchFamily="18" charset="0"/>
              </a:rPr>
              <a:t>SECONT </a:t>
            </a:r>
            <a:r>
              <a:rPr lang="pt-BR" sz="4000" dirty="0" smtClean="0">
                <a:solidFill>
                  <a:srgbClr val="0070C0"/>
                </a:solidFill>
                <a:latin typeface="Georgia" pitchFamily="18" charset="0"/>
              </a:rPr>
              <a:t/>
            </a:r>
            <a:br>
              <a:rPr lang="pt-BR" sz="4000" dirty="0" smtClean="0">
                <a:solidFill>
                  <a:srgbClr val="0070C0"/>
                </a:solidFill>
                <a:latin typeface="Georgia" pitchFamily="18" charset="0"/>
              </a:rPr>
            </a:br>
            <a:endParaRPr lang="pt-BR" sz="4000" dirty="0">
              <a:solidFill>
                <a:srgbClr val="0070C0"/>
              </a:solidFill>
              <a:latin typeface="Georgi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2700" dirty="0" smtClean="0">
                <a:latin typeface="Book Antiqua" pitchFamily="18" charset="0"/>
              </a:rPr>
              <a:t>Desta forma, ficaram as Corregedorias, supracitadas subordinadas hierarquicamente ao Secretário da respectiva Pasta e </a:t>
            </a:r>
            <a:r>
              <a:rPr lang="pt-BR" sz="2700" b="1" dirty="0" smtClean="0">
                <a:latin typeface="Book Antiqua" pitchFamily="18" charset="0"/>
              </a:rPr>
              <a:t>serão responsáveis pela apuração das infrações praticadas pelos servidores públicos </a:t>
            </a:r>
            <a:r>
              <a:rPr lang="pt-BR" sz="2700" b="1" u="sng" dirty="0" smtClean="0">
                <a:latin typeface="Book Antiqua" pitchFamily="18" charset="0"/>
              </a:rPr>
              <a:t>alocados </a:t>
            </a:r>
            <a:r>
              <a:rPr lang="pt-BR" sz="2700" b="1" spc="40" dirty="0" smtClean="0">
                <a:latin typeface="Book Antiqua" pitchFamily="18" charset="0"/>
              </a:rPr>
              <a:t>nos respectivos órgãos</a:t>
            </a:r>
            <a:r>
              <a:rPr lang="pt-BR" sz="2700" b="1" dirty="0" smtClean="0">
                <a:latin typeface="Book Antiqua" pitchFamily="18" charset="0"/>
              </a:rPr>
              <a:t>.</a:t>
            </a:r>
            <a:r>
              <a:rPr lang="pt-BR" sz="2700" dirty="0" smtClean="0">
                <a:latin typeface="Book Antiqua" pitchFamily="18" charset="0"/>
              </a:rPr>
              <a:t/>
            </a:r>
            <a:br>
              <a:rPr lang="pt-BR" sz="2700" dirty="0" smtClean="0">
                <a:latin typeface="Book Antiqua" pitchFamily="18" charset="0"/>
              </a:rPr>
            </a:br>
            <a:endParaRPr lang="pt-BR" sz="27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916832"/>
            <a:ext cx="7920880" cy="4032448"/>
          </a:xfrm>
        </p:spPr>
        <p:txBody>
          <a:bodyPr>
            <a:normAutofit fontScale="90000"/>
          </a:bodyPr>
          <a:lstStyle/>
          <a:p>
            <a:r>
              <a:rPr lang="pt-BR" sz="3600" b="1" dirty="0" smtClean="0">
                <a:solidFill>
                  <a:srgbClr val="0070C0"/>
                </a:solidFill>
                <a:latin typeface="Georgia" pitchFamily="18" charset="0"/>
              </a:rPr>
              <a:t>TRANSFORMAÇÃO EM CORREGEDORIA  GERAL </a:t>
            </a:r>
            <a:br>
              <a:rPr lang="pt-BR" sz="3600" b="1" dirty="0" smtClean="0">
                <a:solidFill>
                  <a:srgbClr val="0070C0"/>
                </a:solidFill>
                <a:latin typeface="Georgia" pitchFamily="18" charset="0"/>
              </a:rPr>
            </a:br>
            <a:r>
              <a:rPr lang="pt-BR" sz="3600" b="1" dirty="0" smtClean="0">
                <a:solidFill>
                  <a:srgbClr val="0070C0"/>
                </a:solidFill>
                <a:latin typeface="Georgia" pitchFamily="18" charset="0"/>
              </a:rPr>
              <a:t/>
            </a:r>
            <a:br>
              <a:rPr lang="pt-BR" sz="3600" b="1" dirty="0" smtClean="0">
                <a:solidFill>
                  <a:srgbClr val="0070C0"/>
                </a:solidFill>
                <a:latin typeface="Georgia" pitchFamily="18" charset="0"/>
              </a:rPr>
            </a:br>
            <a:r>
              <a:rPr lang="pt-BR" sz="3600" b="1" dirty="0" smtClean="0">
                <a:solidFill>
                  <a:srgbClr val="0070C0"/>
                </a:solidFill>
                <a:latin typeface="Georgia" pitchFamily="18" charset="0"/>
              </a:rPr>
              <a:t>e </a:t>
            </a:r>
            <a:br>
              <a:rPr lang="pt-BR" sz="3600" b="1" dirty="0" smtClean="0">
                <a:solidFill>
                  <a:srgbClr val="0070C0"/>
                </a:solidFill>
                <a:latin typeface="Georgia" pitchFamily="18" charset="0"/>
              </a:rPr>
            </a:br>
            <a:r>
              <a:rPr lang="pt-BR" sz="3600" b="1" dirty="0" smtClean="0">
                <a:solidFill>
                  <a:srgbClr val="0070C0"/>
                </a:solidFill>
                <a:latin typeface="Georgia" pitchFamily="18" charset="0"/>
              </a:rPr>
              <a:t/>
            </a:r>
            <a:br>
              <a:rPr lang="pt-BR" sz="3600" b="1" dirty="0" smtClean="0">
                <a:solidFill>
                  <a:srgbClr val="0070C0"/>
                </a:solidFill>
                <a:latin typeface="Georgia" pitchFamily="18" charset="0"/>
              </a:rPr>
            </a:br>
            <a:r>
              <a:rPr lang="pt-BR" sz="3600" b="1" dirty="0" smtClean="0">
                <a:solidFill>
                  <a:srgbClr val="0070C0"/>
                </a:solidFill>
                <a:latin typeface="Georgia" pitchFamily="18" charset="0"/>
              </a:rPr>
              <a:t>EXTINÇÃO DA CORREGEDORIA DA SEFAZ</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988840"/>
            <a:ext cx="8064896" cy="4032448"/>
          </a:xfrm>
        </p:spPr>
        <p:txBody>
          <a:bodyPr>
            <a:normAutofit fontScale="90000"/>
          </a:bodyPr>
          <a:lstStyle/>
          <a:p>
            <a:pPr algn="just"/>
            <a:r>
              <a:rPr lang="pt-BR" sz="3000" b="1" dirty="0" smtClean="0">
                <a:latin typeface="Book Antiqua" pitchFamily="18" charset="0"/>
              </a:rPr>
              <a:t>O decreto 3906-R, de 09 de dezembro de 2015</a:t>
            </a:r>
            <a:r>
              <a:rPr lang="pt-BR" sz="3000" dirty="0" smtClean="0">
                <a:latin typeface="Book Antiqua" pitchFamily="18" charset="0"/>
              </a:rPr>
              <a:t>, alterou a estrutura organizacional da Corregedoria, integrante da estrutura básica da Secretaria de Estado de Controle e Transparência - SECONT, nos termos da Lei Complementar nº 328, de 06/09/2005, alterada pela Lei Complementar nº 754, de 30/12/2013, </a:t>
            </a:r>
            <a:r>
              <a:rPr lang="pt-BR" sz="3000" b="1" dirty="0" smtClean="0">
                <a:latin typeface="Book Antiqua" pitchFamily="18" charset="0"/>
              </a:rPr>
              <a:t>passando a denominar-se Corregedoria Geral do Estado - COGES.</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2800" dirty="0" smtClean="0">
                <a:latin typeface="Book Antiqua" pitchFamily="18" charset="0"/>
              </a:rPr>
              <a:t>A Corregedoria Geral que integra a estrutura organizacional básica da SECONT </a:t>
            </a:r>
            <a:r>
              <a:rPr lang="pt-BR" sz="2800" b="1" u="sng" dirty="0" smtClean="0">
                <a:latin typeface="Book Antiqua" pitchFamily="18" charset="0"/>
              </a:rPr>
              <a:t>permanece responsável pela apuração das infrações praticadas pelos servidores públicos alocados na própria SECONT e nos demais órgãos da administração direta.</a:t>
            </a:r>
            <a:r>
              <a:rPr lang="pt-BR" sz="2800" dirty="0" smtClean="0">
                <a:latin typeface="Book Antiqua" pitchFamily="18" charset="0"/>
              </a:rPr>
              <a:t> </a:t>
            </a:r>
            <a:r>
              <a:rPr lang="pt-BR" sz="2600" dirty="0" smtClean="0">
                <a:latin typeface="Book Antiqua" pitchFamily="18" charset="0"/>
              </a:rPr>
              <a:t>.  </a:t>
            </a:r>
            <a:br>
              <a:rPr lang="pt-BR" sz="2600" dirty="0" smtClean="0">
                <a:latin typeface="Book Antiqua" pitchFamily="18" charset="0"/>
              </a:rPr>
            </a:br>
            <a:endParaRPr lang="pt-BR" sz="26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2900" dirty="0" smtClean="0">
                <a:latin typeface="Book Antiqua" pitchFamily="18" charset="0"/>
              </a:rPr>
              <a:t>Em razão das alterações legais do próprio decreto 3906-R de 09 de dezembro de 2015, ficou </a:t>
            </a:r>
            <a:r>
              <a:rPr lang="pt-BR" sz="2900" b="1" u="sng" dirty="0" smtClean="0">
                <a:latin typeface="Book Antiqua" pitchFamily="18" charset="0"/>
              </a:rPr>
              <a:t>extinta a Corregedoria da Secretaria de Estado da Fazenda - SEFAZ</a:t>
            </a:r>
            <a:r>
              <a:rPr lang="pt-BR" sz="2900" dirty="0" smtClean="0">
                <a:latin typeface="Book Antiqua" pitchFamily="18" charset="0"/>
              </a:rPr>
              <a:t> que era uma unidade administrativa integrante da sua estrutura organizacional básica, que foi instituída pela Lei Complementar nº 328, de 05.09.2005.  .</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83568" y="1484784"/>
            <a:ext cx="8064896" cy="4464496"/>
          </a:xfrm>
        </p:spPr>
        <p:txBody>
          <a:bodyPr>
            <a:normAutofit/>
          </a:bodyPr>
          <a:lstStyle/>
          <a:p>
            <a:pPr algn="just"/>
            <a:r>
              <a:rPr lang="pt-BR" sz="2800" dirty="0" smtClean="0">
                <a:latin typeface="Book Antiqua" pitchFamily="18" charset="0"/>
              </a:rPr>
              <a:t>Desta forma, os processos de Sindicâncias e Processos Administrativos Disciplinares - </a:t>
            </a:r>
            <a:r>
              <a:rPr lang="pt-BR" sz="2800" dirty="0" err="1" smtClean="0">
                <a:latin typeface="Book Antiqua" pitchFamily="18" charset="0"/>
              </a:rPr>
              <a:t>PAD’s</a:t>
            </a:r>
            <a:r>
              <a:rPr lang="pt-BR" sz="2800" dirty="0" smtClean="0">
                <a:latin typeface="Book Antiqua" pitchFamily="18" charset="0"/>
              </a:rPr>
              <a:t> em curso, na Corregedoria da SEFAZ, serão remetidas para a COGES, que assumirá o desempenho das atribuições da corregedoria ora extinta. .</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r>
              <a:rPr lang="pt-BR" sz="5400" b="1" dirty="0" smtClean="0">
                <a:solidFill>
                  <a:srgbClr val="0070C0"/>
                </a:solidFill>
                <a:latin typeface="Book Antiqua" pitchFamily="18" charset="0"/>
              </a:rPr>
              <a:t>Composição da COGES</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8280920" cy="4464496"/>
          </a:xfrm>
        </p:spPr>
        <p:txBody>
          <a:bodyPr>
            <a:normAutofit/>
          </a:bodyPr>
          <a:lstStyle/>
          <a:p>
            <a:pPr algn="just"/>
            <a:r>
              <a:rPr lang="pt-BR" sz="2800" dirty="0" smtClean="0">
                <a:latin typeface="Book Antiqua" pitchFamily="18" charset="0"/>
              </a:rPr>
              <a:t>Assim a COGES será composta por 04 (quatro) Comissões Processantes, constituídas cada uma, de 01 (um) Presidente, 02 (dois) membros ocupantes de cargo efetivo, estáveis no serviço público. Além de 01 (um) secretario de Comissão.</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r>
              <a:rPr lang="pt-BR" sz="4000" b="1" dirty="0" smtClean="0">
                <a:solidFill>
                  <a:srgbClr val="0070C0"/>
                </a:solidFill>
                <a:latin typeface="Book Antiqua" pitchFamily="18" charset="0"/>
              </a:rPr>
              <a:t>ANDAMENTO PROCESSUAL NA CORREGEDORIA GERAL </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3200" b="1" dirty="0" smtClean="0">
                <a:solidFill>
                  <a:schemeClr val="tx2">
                    <a:lumMod val="60000"/>
                    <a:lumOff val="40000"/>
                  </a:schemeClr>
                </a:solidFill>
                <a:latin typeface="Book Antiqua" pitchFamily="18" charset="0"/>
              </a:rPr>
              <a:t>Como são instaurados os processos: </a:t>
            </a:r>
            <a:r>
              <a:rPr lang="pt-BR" sz="3200" b="1" dirty="0" smtClean="0">
                <a:latin typeface="Book Antiqua" pitchFamily="18" charset="0"/>
              </a:rPr>
              <a:t/>
            </a:r>
            <a:br>
              <a:rPr lang="pt-BR" sz="3200" b="1" dirty="0" smtClean="0">
                <a:latin typeface="Book Antiqua" pitchFamily="18" charset="0"/>
              </a:rPr>
            </a:br>
            <a:r>
              <a:rPr lang="pt-BR" sz="3200" dirty="0" smtClean="0">
                <a:latin typeface="Book Antiqua" pitchFamily="18" charset="0"/>
              </a:rPr>
              <a:t/>
            </a:r>
            <a:br>
              <a:rPr lang="pt-BR" sz="3200" dirty="0" smtClean="0">
                <a:latin typeface="Book Antiqua" pitchFamily="18" charset="0"/>
              </a:rPr>
            </a:br>
            <a:r>
              <a:rPr lang="pt-BR" sz="3200" dirty="0" smtClean="0">
                <a:latin typeface="Book Antiqua" pitchFamily="18" charset="0"/>
              </a:rPr>
              <a:t>Recebemos a denúncia (sigilosa ou não) e o corregedor faz analise prévia e determina as diligencias que serão realizadas como juntada de documentos, abertura de Sindicância, PAD, etc...</a:t>
            </a:r>
            <a:br>
              <a:rPr lang="pt-BR" sz="3200" dirty="0" smtClean="0">
                <a:latin typeface="Book Antiqua" pitchFamily="18" charset="0"/>
              </a:rPr>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83568" y="1484784"/>
            <a:ext cx="7848872" cy="4104456"/>
          </a:xfrm>
        </p:spPr>
        <p:txBody>
          <a:bodyPr>
            <a:normAutofit/>
          </a:bodyPr>
          <a:lstStyle/>
          <a:p>
            <a:pPr algn="just"/>
            <a:r>
              <a:rPr lang="pt-BR" sz="2800" dirty="0" smtClean="0">
                <a:latin typeface="Book Antiqua" pitchFamily="18" charset="0"/>
              </a:rPr>
              <a:t>A Corregedoria Geral do Estado através do Corregedor Geral </a:t>
            </a:r>
            <a:r>
              <a:rPr lang="pt-BR" sz="2800" b="1" dirty="0" smtClean="0">
                <a:latin typeface="Book Antiqua" pitchFamily="18" charset="0"/>
              </a:rPr>
              <a:t>Dr. Socrates de Souza</a:t>
            </a:r>
            <a:r>
              <a:rPr lang="pt-BR" sz="2800" dirty="0" smtClean="0">
                <a:latin typeface="Book Antiqua" pitchFamily="18" charset="0"/>
              </a:rPr>
              <a:t>, do Secretário de Controle e Transparência, </a:t>
            </a:r>
            <a:r>
              <a:rPr lang="pt-BR" sz="2800" b="1" dirty="0" smtClean="0">
                <a:latin typeface="Book Antiqua" pitchFamily="18" charset="0"/>
              </a:rPr>
              <a:t>Dr. Marcelo Zenkner</a:t>
            </a:r>
            <a:r>
              <a:rPr lang="pt-BR" sz="2800" dirty="0" smtClean="0">
                <a:latin typeface="Book Antiqua" pitchFamily="18" charset="0"/>
              </a:rPr>
              <a:t> vem trabalhando para conseguir uma aproximação do Município, Estado e o Cidadão.</a:t>
            </a:r>
            <a:endParaRPr lang="pt-BR" sz="28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772816"/>
            <a:ext cx="7920880" cy="4464496"/>
          </a:xfrm>
        </p:spPr>
        <p:txBody>
          <a:bodyPr>
            <a:normAutofit/>
          </a:bodyPr>
          <a:lstStyle/>
          <a:p>
            <a:pPr algn="just"/>
            <a:r>
              <a:rPr lang="pt-BR" sz="3200" dirty="0" smtClean="0">
                <a:latin typeface="Book Antiqua" pitchFamily="18" charset="0"/>
              </a:rPr>
              <a:t>Caso necessário os processos são enviados para algumas das comissões processantes para analise e </a:t>
            </a:r>
            <a:r>
              <a:rPr lang="pt-BR" sz="3200" u="sng" dirty="0" smtClean="0">
                <a:latin typeface="Book Antiqua" pitchFamily="18" charset="0"/>
              </a:rPr>
              <a:t>julgamento</a:t>
            </a:r>
            <a:r>
              <a:rPr lang="pt-BR" sz="3200" dirty="0" smtClean="0">
                <a:latin typeface="Book Antiqua" pitchFamily="18" charset="0"/>
              </a:rPr>
              <a:t>, podendo o servidor público responder civil, penal e administrativamente, pelo exercício irregular de suas atribuições.</a:t>
            </a:r>
            <a:br>
              <a:rPr lang="pt-BR" sz="3200" dirty="0" smtClean="0">
                <a:latin typeface="Book Antiqua" pitchFamily="18" charset="0"/>
              </a:rPr>
            </a:br>
            <a:r>
              <a:rPr lang="pt-BR" sz="3200" dirty="0" smtClean="0">
                <a:latin typeface="Book Antiqua" pitchFamily="18" charset="0"/>
              </a:rPr>
              <a:t/>
            </a:r>
            <a:br>
              <a:rPr lang="pt-BR" sz="3200" dirty="0" smtClean="0">
                <a:latin typeface="Book Antiqua" pitchFamily="18" charset="0"/>
              </a:rPr>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467544" y="1628800"/>
            <a:ext cx="8280920" cy="4464496"/>
          </a:xfrm>
        </p:spPr>
        <p:txBody>
          <a:bodyPr>
            <a:normAutofit fontScale="90000"/>
          </a:bodyPr>
          <a:lstStyle/>
          <a:p>
            <a:pPr algn="just"/>
            <a:r>
              <a:rPr lang="pt-BR" sz="2900" b="1" dirty="0" smtClean="0">
                <a:solidFill>
                  <a:schemeClr val="tx2">
                    <a:lumMod val="60000"/>
                    <a:lumOff val="40000"/>
                  </a:schemeClr>
                </a:solidFill>
                <a:latin typeface="Book Antiqua" pitchFamily="18" charset="0"/>
              </a:rPr>
              <a:t>Como são os trabalhos das Comissões Processantes:</a:t>
            </a:r>
            <a:r>
              <a:rPr lang="pt-BR" sz="3100" b="1" dirty="0" smtClean="0">
                <a:solidFill>
                  <a:schemeClr val="tx2">
                    <a:lumMod val="60000"/>
                    <a:lumOff val="40000"/>
                  </a:schemeClr>
                </a:solidFill>
                <a:latin typeface="Book Antiqua" pitchFamily="18" charset="0"/>
              </a:rPr>
              <a:t/>
            </a:r>
            <a:br>
              <a:rPr lang="pt-BR" sz="3100" b="1" dirty="0" smtClean="0">
                <a:solidFill>
                  <a:schemeClr val="tx2">
                    <a:lumMod val="60000"/>
                    <a:lumOff val="40000"/>
                  </a:schemeClr>
                </a:solidFill>
                <a:latin typeface="Book Antiqua" pitchFamily="18" charset="0"/>
              </a:rPr>
            </a:br>
            <a:r>
              <a:rPr lang="pt-BR" sz="3100" dirty="0" smtClean="0">
                <a:latin typeface="Book Antiqua" pitchFamily="18" charset="0"/>
              </a:rPr>
              <a:t/>
            </a:r>
            <a:br>
              <a:rPr lang="pt-BR" sz="3100" dirty="0" smtClean="0">
                <a:latin typeface="Book Antiqua" pitchFamily="18" charset="0"/>
              </a:rPr>
            </a:br>
            <a:r>
              <a:rPr lang="pt-BR" sz="3100" dirty="0" smtClean="0">
                <a:latin typeface="Book Antiqua" pitchFamily="18" charset="0"/>
              </a:rPr>
              <a:t>Os membros das comissões processantes são responsáveis para fazer a colheita de provas, oitiva dos depoimentos e diligencias pertinentes até possuírem embasamentos suficientes para os julgamentos. .</a:t>
            </a:r>
            <a:br>
              <a:rPr lang="pt-BR" sz="3100" dirty="0" smtClean="0">
                <a:latin typeface="Book Antiqua" pitchFamily="18" charset="0"/>
              </a:rPr>
            </a:br>
            <a:r>
              <a:rPr lang="pt-BR" sz="3100" dirty="0" smtClean="0">
                <a:latin typeface="Book Antiqua" pitchFamily="18" charset="0"/>
              </a:rPr>
              <a:t> </a:t>
            </a:r>
            <a:br>
              <a:rPr lang="pt-BR" sz="3100" dirty="0" smtClean="0">
                <a:latin typeface="Book Antiqua" pitchFamily="18" charset="0"/>
              </a:rPr>
            </a:br>
            <a:r>
              <a:rPr lang="pt-BR" sz="3100" dirty="0" smtClean="0">
                <a:latin typeface="Book Antiqua" pitchFamily="18" charset="0"/>
              </a:rPr>
              <a:t>O ato de imposição da penalidade mencionará sempre o fundamento legal e a causa da sanção disciplinar. . </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2800" b="1" dirty="0" smtClean="0">
                <a:solidFill>
                  <a:schemeClr val="tx2">
                    <a:lumMod val="60000"/>
                    <a:lumOff val="40000"/>
                  </a:schemeClr>
                </a:solidFill>
                <a:latin typeface="Book Antiqua" pitchFamily="18" charset="0"/>
              </a:rPr>
              <a:t>Como são aplicadas as penalidades:</a:t>
            </a:r>
            <a:br>
              <a:rPr lang="pt-BR" sz="2800" b="1" dirty="0" smtClean="0">
                <a:solidFill>
                  <a:schemeClr val="tx2">
                    <a:lumMod val="60000"/>
                    <a:lumOff val="40000"/>
                  </a:schemeClr>
                </a:solidFill>
                <a:latin typeface="Book Antiqua" pitchFamily="18" charset="0"/>
              </a:rPr>
            </a:br>
            <a:r>
              <a:rPr lang="pt-BR" sz="2800" dirty="0" smtClean="0">
                <a:latin typeface="Book Antiqua" pitchFamily="18" charset="0"/>
              </a:rPr>
              <a:t/>
            </a:r>
            <a:br>
              <a:rPr lang="pt-BR" sz="2800" dirty="0" smtClean="0">
                <a:latin typeface="Book Antiqua" pitchFamily="18" charset="0"/>
              </a:rPr>
            </a:br>
            <a:r>
              <a:rPr lang="pt-BR" sz="2800" dirty="0" smtClean="0">
                <a:latin typeface="Book Antiqua" pitchFamily="18" charset="0"/>
              </a:rPr>
              <a:t>Art. 231 - São penas disciplinares:</a:t>
            </a:r>
            <a:br>
              <a:rPr lang="pt-BR" sz="2800" dirty="0" smtClean="0">
                <a:latin typeface="Book Antiqua" pitchFamily="18" charset="0"/>
              </a:rPr>
            </a:br>
            <a:r>
              <a:rPr lang="pt-BR" sz="2800" dirty="0" smtClean="0">
                <a:latin typeface="Book Antiqua" pitchFamily="18" charset="0"/>
              </a:rPr>
              <a:t/>
            </a:r>
            <a:br>
              <a:rPr lang="pt-BR" sz="2800" dirty="0" smtClean="0">
                <a:latin typeface="Book Antiqua" pitchFamily="18" charset="0"/>
              </a:rPr>
            </a:br>
            <a:r>
              <a:rPr lang="pt-BR" sz="2800" dirty="0" smtClean="0">
                <a:latin typeface="Book Antiqua" pitchFamily="18" charset="0"/>
              </a:rPr>
              <a:t> </a:t>
            </a:r>
            <a:r>
              <a:rPr lang="pt-BR" sz="2800" b="1" dirty="0" smtClean="0">
                <a:latin typeface="Book Antiqua" pitchFamily="18" charset="0"/>
              </a:rPr>
              <a:t>I </a:t>
            </a:r>
            <a:r>
              <a:rPr lang="pt-BR" sz="2800" dirty="0" smtClean="0">
                <a:latin typeface="Book Antiqua" pitchFamily="18" charset="0"/>
              </a:rPr>
              <a:t>- advertência verbal ou escrita; </a:t>
            </a:r>
            <a:r>
              <a:rPr lang="pt-BR" sz="2800" b="1" dirty="0" smtClean="0">
                <a:latin typeface="Book Antiqua" pitchFamily="18" charset="0"/>
              </a:rPr>
              <a:t>II</a:t>
            </a:r>
            <a:r>
              <a:rPr lang="pt-BR" sz="2800" dirty="0" smtClean="0">
                <a:latin typeface="Book Antiqua" pitchFamily="18" charset="0"/>
              </a:rPr>
              <a:t> - suspensão; </a:t>
            </a:r>
            <a:r>
              <a:rPr lang="pt-BR" sz="2800" b="1" dirty="0" smtClean="0">
                <a:latin typeface="Book Antiqua" pitchFamily="18" charset="0"/>
              </a:rPr>
              <a:t>III</a:t>
            </a:r>
            <a:r>
              <a:rPr lang="pt-BR" sz="2800" dirty="0" smtClean="0">
                <a:latin typeface="Book Antiqua" pitchFamily="18" charset="0"/>
              </a:rPr>
              <a:t> - demissão;</a:t>
            </a:r>
            <a:r>
              <a:rPr lang="pt-BR" sz="2800" b="1" dirty="0" smtClean="0">
                <a:latin typeface="Book Antiqua" pitchFamily="18" charset="0"/>
              </a:rPr>
              <a:t> IV </a:t>
            </a:r>
            <a:r>
              <a:rPr lang="pt-BR" sz="2800" dirty="0" smtClean="0">
                <a:latin typeface="Book Antiqua" pitchFamily="18" charset="0"/>
              </a:rPr>
              <a:t>- cassação de aposentadoria ou disponibilidade; </a:t>
            </a:r>
            <a:r>
              <a:rPr lang="pt-BR" sz="2800" b="1" dirty="0" smtClean="0">
                <a:latin typeface="Book Antiqua" pitchFamily="18" charset="0"/>
              </a:rPr>
              <a:t>V </a:t>
            </a:r>
            <a:r>
              <a:rPr lang="pt-BR" sz="2800" dirty="0" smtClean="0">
                <a:latin typeface="Book Antiqua" pitchFamily="18" charset="0"/>
              </a:rPr>
              <a:t>- destituição de função de confiança ou de cargo em comissão.</a:t>
            </a:r>
            <a:br>
              <a:rPr lang="pt-BR" sz="2800" dirty="0" smtClean="0">
                <a:latin typeface="Book Antiqua" pitchFamily="18" charset="0"/>
              </a:rPr>
            </a:br>
            <a:endParaRPr lang="pt-BR" sz="28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2800" dirty="0" smtClean="0">
                <a:latin typeface="Book Antiqua" pitchFamily="18" charset="0"/>
              </a:rPr>
              <a:t>Art. 242. Deverão constar do assentamento individual todas as penas disciplinares impostas ao servidor público, devendo ser oficialmente publicadas as previstas no art. 231, II a V.</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r>
              <a:rPr lang="pt-BR" sz="4000" b="1" dirty="0" smtClean="0">
                <a:solidFill>
                  <a:srgbClr val="0070C0"/>
                </a:solidFill>
                <a:latin typeface="Book Antiqua" pitchFamily="18" charset="0"/>
              </a:rPr>
              <a:t>Do Inquérito Administrativo e Sindicância </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83568" y="1556792"/>
            <a:ext cx="7920880" cy="4464496"/>
          </a:xfrm>
        </p:spPr>
        <p:txBody>
          <a:bodyPr>
            <a:normAutofit/>
          </a:bodyPr>
          <a:lstStyle/>
          <a:p>
            <a:pPr algn="just"/>
            <a:r>
              <a:rPr lang="pt-BR" sz="3200" dirty="0" smtClean="0"/>
              <a:t> </a:t>
            </a:r>
            <a:r>
              <a:rPr lang="pt-BR" sz="2800" dirty="0" smtClean="0">
                <a:latin typeface="Book Antiqua" pitchFamily="18" charset="0"/>
              </a:rPr>
              <a:t>Art. 256. O </a:t>
            </a:r>
            <a:r>
              <a:rPr lang="pt-BR" sz="2800" b="1" dirty="0" smtClean="0">
                <a:latin typeface="Book Antiqua" pitchFamily="18" charset="0"/>
              </a:rPr>
              <a:t>inquérito administrativo</a:t>
            </a:r>
            <a:r>
              <a:rPr lang="pt-BR" sz="2800" dirty="0" smtClean="0">
                <a:latin typeface="Book Antiqua" pitchFamily="18" charset="0"/>
              </a:rPr>
              <a:t> será contraditório, assegurada ao denunciado ampla defesa com a utilização dos meios e recursos admitidos em direito, inclusive o fornecimento de cópias das peças que forem solicitadas.</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556792"/>
            <a:ext cx="7920880" cy="4464496"/>
          </a:xfrm>
        </p:spPr>
        <p:txBody>
          <a:bodyPr>
            <a:normAutofit fontScale="90000"/>
          </a:bodyPr>
          <a:lstStyle/>
          <a:p>
            <a:pPr algn="just"/>
            <a:r>
              <a:rPr lang="pt-BR" sz="2900" dirty="0" smtClean="0">
                <a:latin typeface="Book Antiqua" pitchFamily="18" charset="0"/>
              </a:rPr>
              <a:t>Art. 249 § 4º Sempre que o ilícito praticado pelo servidor público ensejar a imposição de penalidade não prevista no §. 2o., será obrigatória a instauração de processo administrativo-disciplinar. </a:t>
            </a:r>
            <a:br>
              <a:rPr lang="pt-BR" sz="2900" dirty="0" smtClean="0">
                <a:latin typeface="Book Antiqua" pitchFamily="18" charset="0"/>
              </a:rPr>
            </a:br>
            <a:r>
              <a:rPr lang="pt-BR" sz="2900" dirty="0" smtClean="0">
                <a:latin typeface="Book Antiqua" pitchFamily="18" charset="0"/>
              </a:rPr>
              <a:t/>
            </a:r>
            <a:br>
              <a:rPr lang="pt-BR" sz="2900" dirty="0" smtClean="0">
                <a:latin typeface="Book Antiqua" pitchFamily="18" charset="0"/>
              </a:rPr>
            </a:br>
            <a:r>
              <a:rPr lang="pt-BR" sz="2900" dirty="0" smtClean="0">
                <a:latin typeface="Book Antiqua" pitchFamily="18" charset="0"/>
              </a:rPr>
              <a:t>As Corregedorias exercerão suas atividades com independência e imparcialidade, assegurado o sigilo necessário à elucidação do fato ou exigido pelo interesse da administração.</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556792"/>
            <a:ext cx="7920880" cy="4464496"/>
          </a:xfrm>
        </p:spPr>
        <p:txBody>
          <a:bodyPr>
            <a:normAutofit/>
          </a:bodyPr>
          <a:lstStyle/>
          <a:p>
            <a:pPr algn="just"/>
            <a:r>
              <a:rPr lang="pt-BR" sz="2800" dirty="0" smtClean="0">
                <a:latin typeface="Book Antiqua" pitchFamily="18" charset="0"/>
              </a:rPr>
              <a:t>Art. 252 § 4º O ato de instauração do processo administrativo-disciplinar será atribuição do Secretário da Pasta. (art. 252 Redação dada pela Lei complementar nº 328/2005, DOE 6.9.2005.)</a:t>
            </a:r>
            <a:br>
              <a:rPr lang="pt-BR" sz="2800" dirty="0" smtClean="0">
                <a:latin typeface="Book Antiqua" pitchFamily="18" charset="0"/>
              </a:rPr>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r>
              <a:rPr lang="pt-BR" sz="4800" b="1" dirty="0" smtClean="0">
                <a:solidFill>
                  <a:srgbClr val="0070C0"/>
                </a:solidFill>
                <a:latin typeface="Georgia" pitchFamily="18" charset="0"/>
              </a:rPr>
              <a:t>PROCESSO ADMINISTRATIVO DISCIPLINAR</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628800"/>
            <a:ext cx="7920880" cy="4464496"/>
          </a:xfrm>
        </p:spPr>
        <p:txBody>
          <a:bodyPr>
            <a:normAutofit fontScale="90000"/>
          </a:bodyPr>
          <a:lstStyle/>
          <a:p>
            <a:pPr algn="just"/>
            <a:r>
              <a:rPr lang="pt-BR" sz="2700" dirty="0" smtClean="0">
                <a:latin typeface="Book Antiqua" pitchFamily="18" charset="0"/>
              </a:rPr>
              <a:t>Art. 251. O processo administrativo-disciplinar é o instrumento destinado a apurar responsabilidade do servidor público pela infração praticada no exercício de suas atribuições ou que tenha relação com as atribuições do cargo em que se encontre investido.</a:t>
            </a:r>
            <a:br>
              <a:rPr lang="pt-BR" sz="2700" dirty="0" smtClean="0">
                <a:latin typeface="Book Antiqua" pitchFamily="18" charset="0"/>
              </a:rPr>
            </a:br>
            <a:r>
              <a:rPr lang="pt-BR" sz="2700" dirty="0" smtClean="0">
                <a:latin typeface="Book Antiqua" pitchFamily="18" charset="0"/>
              </a:rPr>
              <a:t/>
            </a:r>
            <a:br>
              <a:rPr lang="pt-BR" sz="2700" dirty="0" smtClean="0">
                <a:latin typeface="Book Antiqua" pitchFamily="18" charset="0"/>
              </a:rPr>
            </a:br>
            <a:r>
              <a:rPr lang="pt-BR" sz="2700" dirty="0" smtClean="0">
                <a:latin typeface="Book Antiqua" pitchFamily="18" charset="0"/>
              </a:rPr>
              <a:t>A comissão exercerá suas atividades com independência e imparcialidade, assegurado o sigilo necessário à elucidação do fato ou exigido pelo interesse da administração.</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83568" y="1916832"/>
            <a:ext cx="8064896" cy="4032448"/>
          </a:xfrm>
        </p:spPr>
        <p:txBody>
          <a:bodyPr>
            <a:normAutofit fontScale="90000"/>
          </a:bodyPr>
          <a:lstStyle/>
          <a:p>
            <a:pPr algn="l"/>
            <a:r>
              <a:rPr lang="pt-BR" sz="2800" dirty="0" smtClean="0">
                <a:latin typeface="Book Antiqua" pitchFamily="18" charset="0"/>
              </a:rPr>
              <a:t>A SECONT por meio da Ouvidoria Geral do Estado – OGE e a Corregedoria Geral colocou no ar, </a:t>
            </a:r>
            <a:r>
              <a:rPr lang="pt-BR" sz="2800" u="sng" dirty="0" smtClean="0">
                <a:solidFill>
                  <a:srgbClr val="FF0000"/>
                </a:solidFill>
                <a:latin typeface="Book Antiqua" pitchFamily="18" charset="0"/>
              </a:rPr>
              <a:t>o novo site</a:t>
            </a:r>
            <a:r>
              <a:rPr lang="pt-BR" sz="2800" dirty="0" smtClean="0">
                <a:latin typeface="Book Antiqua" pitchFamily="18" charset="0"/>
              </a:rPr>
              <a:t> da instituição. </a:t>
            </a:r>
            <a:r>
              <a:rPr lang="pt-BR" sz="2800" u="sng" dirty="0" smtClean="0">
                <a:latin typeface="Book Antiqua" pitchFamily="18" charset="0"/>
                <a:hlinkClick r:id="rId6"/>
              </a:rPr>
              <a:t>www.ouvidoria.es.gov.br</a:t>
            </a:r>
            <a:r>
              <a:rPr lang="pt-BR" sz="2800" dirty="0" smtClean="0">
                <a:latin typeface="Book Antiqua" pitchFamily="18" charset="0"/>
              </a:rPr>
              <a:t>  e e-mail </a:t>
            </a:r>
            <a:r>
              <a:rPr lang="pt-BR" sz="2800" u="sng" dirty="0" smtClean="0">
                <a:latin typeface="Book Antiqua" pitchFamily="18" charset="0"/>
                <a:hlinkClick r:id="rId7"/>
              </a:rPr>
              <a:t>ouvidoria@es.gov.br</a:t>
            </a:r>
            <a:r>
              <a:rPr lang="pt-BR" sz="2800" dirty="0" smtClean="0">
                <a:latin typeface="Book Antiqua" pitchFamily="18" charset="0"/>
              </a:rPr>
              <a:t/>
            </a:r>
            <a:br>
              <a:rPr lang="pt-BR" sz="2800" dirty="0" smtClean="0">
                <a:latin typeface="Book Antiqua" pitchFamily="18" charset="0"/>
              </a:rPr>
            </a:br>
            <a:r>
              <a:rPr lang="pt-BR" sz="2800" dirty="0" smtClean="0">
                <a:latin typeface="Book Antiqua" pitchFamily="18" charset="0"/>
              </a:rPr>
              <a:t/>
            </a:r>
            <a:br>
              <a:rPr lang="pt-BR" sz="2800" dirty="0" smtClean="0">
                <a:latin typeface="Book Antiqua" pitchFamily="18" charset="0"/>
              </a:rPr>
            </a:br>
            <a:r>
              <a:rPr lang="pt-BR" sz="2800" dirty="0" smtClean="0">
                <a:latin typeface="Book Antiqua" pitchFamily="18" charset="0"/>
              </a:rPr>
              <a:t>O novo </a:t>
            </a:r>
            <a:r>
              <a:rPr lang="pt-BR" sz="2800" i="1" dirty="0" smtClean="0">
                <a:latin typeface="Book Antiqua" pitchFamily="18" charset="0"/>
              </a:rPr>
              <a:t>layout</a:t>
            </a:r>
            <a:r>
              <a:rPr lang="pt-BR" sz="2800" dirty="0" smtClean="0">
                <a:latin typeface="Book Antiqua" pitchFamily="18" charset="0"/>
              </a:rPr>
              <a:t> aproxima o site das outras páginas do Governo além do publico em geral na internet e traz uma maior interação com o usuário.</a:t>
            </a:r>
            <a:br>
              <a:rPr lang="pt-BR" sz="2800" dirty="0" smtClean="0">
                <a:latin typeface="Book Antiqua" pitchFamily="18" charset="0"/>
              </a:rPr>
            </a:br>
            <a:endParaRPr lang="pt-BR" sz="28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3200" dirty="0" smtClean="0">
                <a:latin typeface="Book Antiqua" pitchFamily="18" charset="0"/>
              </a:rPr>
              <a:t>Art. 247. A autoridade que tiver ciência de irregularidade no serviço público é obrigada a promover a sua apuração imediata, mediante sindicância ou processo administrativo-disciplinar, assegurada ao denunciado ampla defesa.</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r>
              <a:rPr lang="pt-BR" sz="3600" b="1" dirty="0" smtClean="0">
                <a:solidFill>
                  <a:srgbClr val="0070C0"/>
                </a:solidFill>
                <a:latin typeface="Georgia" pitchFamily="18" charset="0"/>
              </a:rPr>
              <a:t>Casos de processos mais comuns na Corregedoria Geral:</a:t>
            </a: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827584" y="1844824"/>
            <a:ext cx="7560840" cy="4104456"/>
          </a:xfrm>
        </p:spPr>
        <p:txBody>
          <a:bodyPr>
            <a:noAutofit/>
          </a:bodyPr>
          <a:lstStyle/>
          <a:p>
            <a:pPr algn="l"/>
            <a:r>
              <a:rPr lang="pt-BR" sz="2400" b="1" dirty="0" smtClean="0">
                <a:latin typeface="Book Antiqua" pitchFamily="18" charset="0"/>
              </a:rPr>
              <a:t>- </a:t>
            </a:r>
            <a:r>
              <a:rPr lang="pt-BR" sz="2400" dirty="0" smtClean="0">
                <a:latin typeface="Book Antiqua" pitchFamily="18" charset="0"/>
              </a:rPr>
              <a:t>Acumulação de cargos </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Conduta inadequada do servidor . Improbidade Administrativa;</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Abuso de Poder;</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Descumprimento de Jornada de Trabalho;</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Falsidade Ideológica;</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Trafego de Influencia;</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Contratações de Serviços sem Licitação;</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Falta de Urbanidade </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Nepotismo;</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Veiculo de Frota Oficial do Estado utilizado como transporte particular</a:t>
            </a:r>
            <a:br>
              <a:rPr lang="pt-BR" sz="2400" dirty="0" smtClean="0">
                <a:latin typeface="Book Antiqua" pitchFamily="18" charset="0"/>
              </a:rPr>
            </a:br>
            <a:r>
              <a:rPr lang="pt-BR" sz="2400" b="1" dirty="0" smtClean="0">
                <a:latin typeface="Book Antiqua" pitchFamily="18" charset="0"/>
              </a:rPr>
              <a:t>-</a:t>
            </a:r>
            <a:r>
              <a:rPr lang="pt-BR" sz="2400" dirty="0" smtClean="0">
                <a:latin typeface="Book Antiqua" pitchFamily="18" charset="0"/>
              </a:rPr>
              <a:t> Outras </a:t>
            </a:r>
            <a:r>
              <a:rPr lang="pt-BR" sz="2200" dirty="0" smtClean="0">
                <a:latin typeface="Book Antiqua" pitchFamily="18" charset="0"/>
              </a:rPr>
              <a:t/>
            </a:r>
            <a:br>
              <a:rPr lang="pt-BR" sz="2200" dirty="0" smtClean="0">
                <a:latin typeface="Book Antiqua" pitchFamily="18" charset="0"/>
              </a:rPr>
            </a:br>
            <a:endParaRPr lang="pt-BR" sz="2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916832"/>
            <a:ext cx="7920880" cy="3960440"/>
          </a:xfrm>
        </p:spPr>
        <p:txBody>
          <a:bodyPr>
            <a:normAutofit/>
          </a:bodyPr>
          <a:lstStyle/>
          <a:p>
            <a:r>
              <a:rPr lang="pt-BR" sz="4000" b="1" dirty="0" smtClean="0">
                <a:solidFill>
                  <a:srgbClr val="0070C0"/>
                </a:solidFill>
                <a:latin typeface="Georgia" pitchFamily="18" charset="0"/>
              </a:rPr>
              <a:t>O que os Municípios e Secretarias podem contribuir para os trabalhos das Corregedorias</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2132856"/>
            <a:ext cx="7920880" cy="3960440"/>
          </a:xfrm>
        </p:spPr>
        <p:txBody>
          <a:bodyPr>
            <a:normAutofit fontScale="90000"/>
          </a:bodyPr>
          <a:lstStyle/>
          <a:p>
            <a:pPr lvl="0" algn="just"/>
            <a:r>
              <a:rPr lang="pt-BR" sz="2700" b="1" dirty="0" smtClean="0">
                <a:latin typeface="Book Antiqua" pitchFamily="18" charset="0"/>
              </a:rPr>
              <a:t>A) </a:t>
            </a:r>
            <a:r>
              <a:rPr lang="pt-BR" sz="2700" dirty="0" smtClean="0">
                <a:latin typeface="Book Antiqua" pitchFamily="18" charset="0"/>
              </a:rPr>
              <a:t>Tendo em vista o grande número de processos de acumulação ilegal de cargos na corregedoria o RH competente deverá avaliar os casos de acumulação. Em caso de dúvidas entrarem em contato com a Corregedoria Geral do Estado solicitando uma consulta. </a:t>
            </a:r>
            <a:br>
              <a:rPr lang="pt-BR" sz="2700" dirty="0" smtClean="0">
                <a:latin typeface="Book Antiqua" pitchFamily="18" charset="0"/>
              </a:rPr>
            </a:br>
            <a:r>
              <a:rPr lang="pt-BR" sz="2700" dirty="0" smtClean="0">
                <a:latin typeface="Book Antiqua" pitchFamily="18" charset="0"/>
              </a:rPr>
              <a:t> </a:t>
            </a:r>
            <a:br>
              <a:rPr lang="pt-BR" sz="2700" dirty="0" smtClean="0">
                <a:latin typeface="Book Antiqua" pitchFamily="18" charset="0"/>
              </a:rPr>
            </a:br>
            <a:r>
              <a:rPr lang="pt-BR" sz="2700" dirty="0" smtClean="0">
                <a:latin typeface="Book Antiqua" pitchFamily="18" charset="0"/>
              </a:rPr>
              <a:t> Art. 222 § 3º A apuração da acumulação cabe ao órgão responsável pela administração de pessoal.</a:t>
            </a:r>
            <a:br>
              <a:rPr lang="pt-BR" sz="2700" dirty="0" smtClean="0">
                <a:latin typeface="Book Antiqua" pitchFamily="18" charset="0"/>
              </a:rPr>
            </a:br>
            <a:r>
              <a:rPr lang="pt-BR" sz="2700" dirty="0" smtClean="0">
                <a:latin typeface="Book Antiqua" pitchFamily="18" charset="0"/>
              </a:rPr>
              <a:t> </a:t>
            </a:r>
            <a:br>
              <a:rPr lang="pt-BR" sz="2700" dirty="0" smtClean="0">
                <a:latin typeface="Book Antiqua" pitchFamily="18" charset="0"/>
              </a:rPr>
            </a:br>
            <a:r>
              <a:rPr lang="pt-BR" sz="2700" b="1" dirty="0" smtClean="0">
                <a:latin typeface="Book Antiqua" pitchFamily="18" charset="0"/>
              </a:rPr>
              <a:t>B) </a:t>
            </a:r>
            <a:r>
              <a:rPr lang="pt-BR" sz="2700" dirty="0" smtClean="0">
                <a:latin typeface="Book Antiqua" pitchFamily="18" charset="0"/>
              </a:rPr>
              <a:t>Tendo conhecimento da acumulação de cargos ou qualquer irregularidade não deve realizar a contratação. </a:t>
            </a:r>
            <a:r>
              <a:rPr lang="pt-BR" sz="3200" dirty="0" smtClean="0"/>
              <a:t/>
            </a:r>
            <a:br>
              <a:rPr lang="pt-BR" sz="3200" dirty="0" smtClean="0"/>
            </a:br>
            <a:r>
              <a:rPr lang="pt-BR" sz="3200" dirty="0" smtClean="0"/>
              <a:t>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772816"/>
            <a:ext cx="7920880" cy="4176464"/>
          </a:xfrm>
        </p:spPr>
        <p:txBody>
          <a:bodyPr>
            <a:noAutofit/>
          </a:bodyPr>
          <a:lstStyle/>
          <a:p>
            <a:pPr algn="just"/>
            <a:r>
              <a:rPr lang="pt-BR" sz="2000" b="1" dirty="0" smtClean="0">
                <a:latin typeface="Book Antiqua" pitchFamily="18" charset="0"/>
              </a:rPr>
              <a:t>C</a:t>
            </a:r>
            <a:r>
              <a:rPr lang="pt-BR" sz="2400" b="1" dirty="0" smtClean="0">
                <a:latin typeface="Book Antiqua" pitchFamily="18" charset="0"/>
              </a:rPr>
              <a:t>) </a:t>
            </a:r>
            <a:r>
              <a:rPr lang="pt-BR" sz="2400" dirty="0" smtClean="0">
                <a:latin typeface="Book Antiqua" pitchFamily="18" charset="0"/>
              </a:rPr>
              <a:t>Art. 224 - Verificada em processo administrativo disciplinar a acumulação proibida, e provada a boa fé, o servidor público optará por um dos cargos, sem prejuízo do que houver percebido pelo trabalho prestado no cargo a que renunciar. </a:t>
            </a:r>
            <a:br>
              <a:rPr lang="pt-BR" sz="2400" dirty="0" smtClean="0">
                <a:latin typeface="Book Antiqua" pitchFamily="18" charset="0"/>
              </a:rPr>
            </a:br>
            <a:r>
              <a:rPr lang="pt-BR" sz="2400" dirty="0" smtClean="0">
                <a:latin typeface="Book Antiqua" pitchFamily="18" charset="0"/>
              </a:rPr>
              <a:t> </a:t>
            </a:r>
            <a:br>
              <a:rPr lang="pt-BR" sz="2400" dirty="0" smtClean="0">
                <a:latin typeface="Book Antiqua" pitchFamily="18" charset="0"/>
              </a:rPr>
            </a:br>
            <a:r>
              <a:rPr lang="pt-BR" sz="2400" dirty="0" smtClean="0">
                <a:latin typeface="Book Antiqua" pitchFamily="18" charset="0"/>
              </a:rPr>
              <a:t>§ 1º Provada a má-fé, o servidor público perderá ambos os cargos, empregos ou funções e restituirá o que tiver recebido indevidamente.</a:t>
            </a:r>
            <a:br>
              <a:rPr lang="pt-BR" sz="2400" dirty="0" smtClean="0">
                <a:latin typeface="Book Antiqua" pitchFamily="18" charset="0"/>
              </a:rPr>
            </a:br>
            <a:r>
              <a:rPr lang="pt-BR" sz="2400" dirty="0" smtClean="0">
                <a:latin typeface="Book Antiqua" pitchFamily="18" charset="0"/>
              </a:rPr>
              <a:t>  </a:t>
            </a:r>
            <a:br>
              <a:rPr lang="pt-BR" sz="2400" dirty="0" smtClean="0">
                <a:latin typeface="Book Antiqua" pitchFamily="18" charset="0"/>
              </a:rPr>
            </a:br>
            <a:r>
              <a:rPr lang="pt-BR" sz="2400" b="1" dirty="0" smtClean="0">
                <a:latin typeface="Book Antiqua" pitchFamily="18" charset="0"/>
              </a:rPr>
              <a:t>D)</a:t>
            </a:r>
            <a:r>
              <a:rPr lang="pt-BR" sz="2400" b="1" dirty="0" smtClean="0"/>
              <a:t> </a:t>
            </a:r>
            <a:r>
              <a:rPr lang="pt-BR" sz="2400" dirty="0" smtClean="0"/>
              <a:t>Tentar enviar as respostas de ofícios mais breve possíveis. </a:t>
            </a:r>
            <a:br>
              <a:rPr lang="pt-BR" sz="2400" dirty="0" smtClean="0"/>
            </a:br>
            <a:endParaRPr lang="pt-BR" sz="24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r>
              <a:rPr lang="pt-BR" sz="6000" b="1" dirty="0" smtClean="0">
                <a:solidFill>
                  <a:srgbClr val="0070C0"/>
                </a:solidFill>
                <a:latin typeface="Book Antiqua" pitchFamily="18" charset="0"/>
              </a:rPr>
              <a:t>Conclusão </a:t>
            </a:r>
            <a:r>
              <a:rPr lang="pt-BR" sz="6000" dirty="0" smtClean="0">
                <a:latin typeface="Book Antiqua" pitchFamily="18" charset="0"/>
              </a:rPr>
              <a:t/>
            </a:r>
            <a:br>
              <a:rPr lang="pt-BR" sz="6000" dirty="0" smtClean="0">
                <a:latin typeface="Book Antiqua" pitchFamily="18" charset="0"/>
              </a:rPr>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772816"/>
            <a:ext cx="7920880" cy="4464496"/>
          </a:xfrm>
        </p:spPr>
        <p:txBody>
          <a:bodyPr>
            <a:normAutofit fontScale="90000"/>
          </a:bodyPr>
          <a:lstStyle/>
          <a:p>
            <a:pPr algn="just"/>
            <a:r>
              <a:rPr lang="pt-BR" sz="2700" dirty="0" smtClean="0">
                <a:latin typeface="Book Antiqua" pitchFamily="18" charset="0"/>
              </a:rPr>
              <a:t>Sabendo de irregularidades os cidadãos devem denunciar ainda que anonimamente, desde que tenham informações que embase a denúncia.</a:t>
            </a:r>
            <a:br>
              <a:rPr lang="pt-BR" sz="2700" dirty="0" smtClean="0">
                <a:latin typeface="Book Antiqua" pitchFamily="18" charset="0"/>
              </a:rPr>
            </a:br>
            <a:r>
              <a:rPr lang="pt-BR" sz="2700" dirty="0" smtClean="0">
                <a:latin typeface="Book Antiqua" pitchFamily="18" charset="0"/>
              </a:rPr>
              <a:t/>
            </a:r>
            <a:br>
              <a:rPr lang="pt-BR" sz="2700" dirty="0" smtClean="0">
                <a:latin typeface="Book Antiqua" pitchFamily="18" charset="0"/>
              </a:rPr>
            </a:br>
            <a:r>
              <a:rPr lang="pt-BR" sz="2700" dirty="0" smtClean="0">
                <a:latin typeface="Book Antiqua" pitchFamily="18" charset="0"/>
              </a:rPr>
              <a:t>O sistema de denúncia online, criado a pedido do governador, é um dos que mais colabora com as ações de fiscalização da Corregedoria Geral. Através dele, o usuário, que muitas vezes não sabe como proceder, para onde encaminhar ou como organizar uma denúncia sobre a administração pública, pode colaborar. </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just"/>
            <a:r>
              <a:rPr lang="pt-BR" sz="2800" dirty="0" smtClean="0">
                <a:latin typeface="Book Antiqua" pitchFamily="18" charset="0"/>
              </a:rPr>
              <a:t>Também é por meio da interação desse site que os dirigentes públicos ficam sabendo de ocorrências que muitas vezes não chegavam ao seu conhecimento por ser atropeladas antes mesmo de chegarem ao seu Gabinete.</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fontScale="90000"/>
          </a:bodyPr>
          <a:lstStyle/>
          <a:p>
            <a:r>
              <a:rPr lang="pt-BR" sz="3200" b="1" dirty="0" smtClean="0">
                <a:solidFill>
                  <a:schemeClr val="tx2">
                    <a:lumMod val="60000"/>
                    <a:lumOff val="40000"/>
                  </a:schemeClr>
                </a:solidFill>
                <a:latin typeface="Book Antiqua" pitchFamily="18" charset="0"/>
              </a:rPr>
              <a:t>Contato da Corregedoria Geral</a:t>
            </a:r>
            <a:r>
              <a:rPr lang="pt-BR" sz="3200" dirty="0" smtClean="0">
                <a:solidFill>
                  <a:schemeClr val="tx2">
                    <a:lumMod val="60000"/>
                    <a:lumOff val="40000"/>
                  </a:schemeClr>
                </a:solidFill>
                <a:latin typeface="Book Antiqua" pitchFamily="18" charset="0"/>
              </a:rPr>
              <a:t/>
            </a:r>
            <a:br>
              <a:rPr lang="pt-BR" sz="3200" dirty="0" smtClean="0">
                <a:solidFill>
                  <a:schemeClr val="tx2">
                    <a:lumMod val="60000"/>
                    <a:lumOff val="40000"/>
                  </a:schemeClr>
                </a:solidFill>
                <a:latin typeface="Book Antiqua" pitchFamily="18" charset="0"/>
              </a:rPr>
            </a:br>
            <a:r>
              <a:rPr lang="pt-BR" sz="3200" dirty="0" smtClean="0">
                <a:latin typeface="Book Antiqua" pitchFamily="18" charset="0"/>
              </a:rPr>
              <a:t/>
            </a:r>
            <a:br>
              <a:rPr lang="pt-BR" sz="3200" dirty="0" smtClean="0">
                <a:latin typeface="Book Antiqua" pitchFamily="18" charset="0"/>
              </a:rPr>
            </a:br>
            <a:r>
              <a:rPr lang="pt-BR" sz="3200" dirty="0" smtClean="0">
                <a:latin typeface="Book Antiqua" pitchFamily="18" charset="0"/>
              </a:rPr>
              <a:t>Telefones: </a:t>
            </a:r>
            <a:br>
              <a:rPr lang="pt-BR" sz="3200" dirty="0" smtClean="0">
                <a:latin typeface="Book Antiqua" pitchFamily="18" charset="0"/>
              </a:rPr>
            </a:br>
            <a:r>
              <a:rPr lang="pt-BR" sz="3200" dirty="0" smtClean="0">
                <a:latin typeface="Book Antiqua" pitchFamily="18" charset="0"/>
              </a:rPr>
              <a:t>(27) 3636 5214 – Secretaria</a:t>
            </a:r>
            <a:br>
              <a:rPr lang="pt-BR" sz="3200" dirty="0" smtClean="0">
                <a:latin typeface="Book Antiqua" pitchFamily="18" charset="0"/>
              </a:rPr>
            </a:br>
            <a:r>
              <a:rPr lang="pt-BR" sz="3200" dirty="0" smtClean="0">
                <a:latin typeface="Book Antiqua" pitchFamily="18" charset="0"/>
              </a:rPr>
              <a:t>(27) 3636.5213 - Corregedor</a:t>
            </a:r>
            <a:br>
              <a:rPr lang="pt-BR" sz="3200" dirty="0" smtClean="0">
                <a:latin typeface="Book Antiqua" pitchFamily="18" charset="0"/>
              </a:rPr>
            </a:br>
            <a:r>
              <a:rPr lang="pt-BR" sz="3200" dirty="0" smtClean="0">
                <a:latin typeface="Book Antiqua" pitchFamily="18" charset="0"/>
              </a:rPr>
              <a:t>e-mail – corregedoria@secont.es.gov.br </a:t>
            </a:r>
            <a:br>
              <a:rPr lang="pt-BR" sz="3200" dirty="0" smtClean="0">
                <a:latin typeface="Book Antiqua" pitchFamily="18" charset="0"/>
              </a:rPr>
            </a:br>
            <a:r>
              <a:rPr lang="pt-BR" sz="3200" dirty="0" smtClean="0">
                <a:latin typeface="Book Antiqua" pitchFamily="18" charset="0"/>
              </a:rPr>
              <a:t>e-mail </a:t>
            </a:r>
            <a:r>
              <a:rPr lang="pt-BR" sz="3200" smtClean="0">
                <a:latin typeface="Book Antiqua" pitchFamily="18" charset="0"/>
              </a:rPr>
              <a:t>– </a:t>
            </a:r>
            <a:r>
              <a:rPr lang="pt-BR" sz="3200" smtClean="0">
                <a:latin typeface="Book Antiqua" pitchFamily="18" charset="0"/>
                <a:hlinkClick r:id="rId6"/>
              </a:rPr>
              <a:t>socrates.souza@secont.es.gov.br</a:t>
            </a:r>
            <a:r>
              <a:rPr lang="pt-BR" sz="3200" dirty="0" smtClean="0">
                <a:latin typeface="Book Antiqua" pitchFamily="18" charset="0"/>
              </a:rPr>
              <a:t/>
            </a:r>
            <a:br>
              <a:rPr lang="pt-BR" sz="3200" dirty="0" smtClean="0">
                <a:latin typeface="Book Antiqua" pitchFamily="18" charset="0"/>
              </a:rPr>
            </a:br>
            <a:r>
              <a:rPr lang="pt-BR" sz="3200" dirty="0" smtClean="0">
                <a:latin typeface="Book Antiqua" pitchFamily="18" charset="0"/>
              </a:rPr>
              <a:t>Endereço: Avenida Governador Bley, 236, 6º Andar, Edifício Fábio Rush, Centro Vitória</a:t>
            </a:r>
            <a:br>
              <a:rPr lang="pt-BR" sz="3200" dirty="0" smtClean="0">
                <a:latin typeface="Book Antiqua" pitchFamily="18" charset="0"/>
              </a:rPr>
            </a:br>
            <a:r>
              <a:rPr lang="pt-BR" sz="3200" dirty="0" smtClean="0">
                <a:latin typeface="Book Antiqua" pitchFamily="18" charset="0"/>
              </a:rPr>
              <a:t>CEP 29010-150</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755576" y="1772816"/>
            <a:ext cx="7776864" cy="3816424"/>
          </a:xfrm>
        </p:spPr>
        <p:txBody>
          <a:bodyPr>
            <a:noAutofit/>
          </a:bodyPr>
          <a:lstStyle/>
          <a:p>
            <a:pPr algn="just"/>
            <a:r>
              <a:rPr lang="pt-BR" sz="2800" dirty="0" smtClean="0">
                <a:latin typeface="Book Antiqua" pitchFamily="18" charset="0"/>
              </a:rPr>
              <a:t>Com a implantação dos novos sistemas em nossa página na internet, o órgão conseguiu grande avanço diminuindo o fluxo de processos entre as secretarias, gabinetes e outros órgãos do Governo e a própria Corregedoria Geral colaborando com a desburocratização dos serviços da Instituição.</a:t>
            </a:r>
            <a:endParaRPr lang="pt-BR" sz="28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r>
              <a:rPr lang="pt-BR" b="1" dirty="0" smtClean="0">
                <a:solidFill>
                  <a:srgbClr val="0070C0"/>
                </a:solidFill>
                <a:latin typeface="Book Antiqua" pitchFamily="18" charset="0"/>
              </a:rPr>
              <a:t>Finalidade e Histórico da </a:t>
            </a:r>
            <a:br>
              <a:rPr lang="pt-BR" b="1" dirty="0" smtClean="0">
                <a:solidFill>
                  <a:srgbClr val="0070C0"/>
                </a:solidFill>
                <a:latin typeface="Book Antiqua" pitchFamily="18" charset="0"/>
              </a:rPr>
            </a:br>
            <a:r>
              <a:rPr lang="pt-BR" b="1" dirty="0" smtClean="0">
                <a:solidFill>
                  <a:srgbClr val="0070C0"/>
                </a:solidFill>
                <a:latin typeface="Book Antiqua" pitchFamily="18" charset="0"/>
              </a:rPr>
              <a:t/>
            </a:r>
            <a:br>
              <a:rPr lang="pt-BR" b="1" dirty="0" smtClean="0">
                <a:solidFill>
                  <a:srgbClr val="0070C0"/>
                </a:solidFill>
                <a:latin typeface="Book Antiqua" pitchFamily="18" charset="0"/>
              </a:rPr>
            </a:br>
            <a:r>
              <a:rPr lang="pt-BR" b="1" dirty="0" smtClean="0">
                <a:solidFill>
                  <a:srgbClr val="0070C0"/>
                </a:solidFill>
                <a:latin typeface="Book Antiqua" pitchFamily="18" charset="0"/>
              </a:rPr>
              <a:t>Corregedoria Geral do Estado </a:t>
            </a:r>
            <a:endParaRPr lang="pt-BR" dirty="0">
              <a:solidFill>
                <a:srgbClr val="0070C0"/>
              </a:solidFill>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83568" y="1412776"/>
            <a:ext cx="7920880" cy="4464496"/>
          </a:xfrm>
        </p:spPr>
        <p:txBody>
          <a:bodyPr>
            <a:normAutofit fontScale="90000"/>
          </a:bodyPr>
          <a:lstStyle/>
          <a:p>
            <a:pPr algn="l"/>
            <a:r>
              <a:rPr lang="pt-BR" sz="3100" dirty="0" smtClean="0">
                <a:latin typeface="Book Antiqua" pitchFamily="18" charset="0"/>
              </a:rPr>
              <a:t/>
            </a:r>
            <a:br>
              <a:rPr lang="pt-BR" sz="3100" dirty="0" smtClean="0">
                <a:latin typeface="Book Antiqua" pitchFamily="18" charset="0"/>
              </a:rPr>
            </a:br>
            <a:r>
              <a:rPr lang="pt-BR" sz="3100" dirty="0" smtClean="0">
                <a:latin typeface="Book Antiqua" pitchFamily="18" charset="0"/>
              </a:rPr>
              <a:t>A finalidade básica da Corregedoria é a de </a:t>
            </a:r>
            <a:r>
              <a:rPr lang="pt-BR" sz="3100" u="sng" dirty="0" smtClean="0">
                <a:latin typeface="Book Antiqua" pitchFamily="18" charset="0"/>
              </a:rPr>
              <a:t>apurar responsabilidade do servidor público pela infração praticada no exercício de suas atribuições.</a:t>
            </a:r>
            <a:r>
              <a:rPr lang="pt-BR" sz="3100" dirty="0" smtClean="0">
                <a:latin typeface="Book Antiqua" pitchFamily="18" charset="0"/>
              </a:rPr>
              <a:t> </a:t>
            </a:r>
            <a:br>
              <a:rPr lang="pt-BR" sz="3100" dirty="0" smtClean="0">
                <a:latin typeface="Book Antiqua" pitchFamily="18" charset="0"/>
              </a:rPr>
            </a:br>
            <a:r>
              <a:rPr lang="pt-BR" sz="3100" dirty="0" smtClean="0">
                <a:latin typeface="Book Antiqua" pitchFamily="18" charset="0"/>
              </a:rPr>
              <a:t/>
            </a:r>
            <a:br>
              <a:rPr lang="pt-BR" sz="3100" dirty="0" smtClean="0">
                <a:latin typeface="Book Antiqua" pitchFamily="18" charset="0"/>
              </a:rPr>
            </a:br>
            <a:r>
              <a:rPr lang="pt-BR" sz="3100" dirty="0" smtClean="0">
                <a:latin typeface="Book Antiqua" pitchFamily="18" charset="0"/>
              </a:rPr>
              <a:t>A sua responsabilidade administrativa resulta de ato ou omissão, ocorrido no desempenho do cargo ou função.</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369332"/>
          </a:xfrm>
          <a:prstGeom prst="rect">
            <a:avLst/>
          </a:prstGeom>
        </p:spPr>
        <p:txBody>
          <a:bodyPr wrap="square">
            <a:spAutoFit/>
          </a:bodyPr>
          <a:lstStyle/>
          <a:p>
            <a:pPr algn="ctr"/>
            <a:r>
              <a:rPr lang="pt-BR" i="1" dirty="0">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1484784"/>
            <a:ext cx="7920880" cy="4464496"/>
          </a:xfrm>
        </p:spPr>
        <p:txBody>
          <a:bodyPr>
            <a:normAutofit/>
          </a:bodyPr>
          <a:lstStyle/>
          <a:p>
            <a:pPr algn="l"/>
            <a:r>
              <a:rPr lang="pt-BR" sz="3200" dirty="0" smtClean="0">
                <a:solidFill>
                  <a:schemeClr val="tx2">
                    <a:lumMod val="60000"/>
                    <a:lumOff val="40000"/>
                  </a:schemeClr>
                </a:solidFill>
                <a:latin typeface="Book Antiqua" pitchFamily="18" charset="0"/>
              </a:rPr>
              <a:t>Histórico</a:t>
            </a:r>
            <a:br>
              <a:rPr lang="pt-BR" sz="3200" dirty="0" smtClean="0">
                <a:solidFill>
                  <a:schemeClr val="tx2">
                    <a:lumMod val="60000"/>
                    <a:lumOff val="40000"/>
                  </a:schemeClr>
                </a:solidFill>
                <a:latin typeface="Book Antiqua" pitchFamily="18" charset="0"/>
              </a:rPr>
            </a:br>
            <a:r>
              <a:rPr lang="pt-BR" sz="3200" dirty="0" smtClean="0">
                <a:latin typeface="Book Antiqua" pitchFamily="18" charset="0"/>
              </a:rPr>
              <a:t/>
            </a:r>
            <a:br>
              <a:rPr lang="pt-BR" sz="3200" dirty="0" smtClean="0">
                <a:latin typeface="Book Antiqua" pitchFamily="18" charset="0"/>
              </a:rPr>
            </a:br>
            <a:r>
              <a:rPr lang="pt-BR" sz="3200" dirty="0" smtClean="0">
                <a:latin typeface="Book Antiqua" pitchFamily="18" charset="0"/>
              </a:rPr>
              <a:t>Inicialmente a corregedoria era ligada ao organograma da </a:t>
            </a:r>
            <a:r>
              <a:rPr lang="pt-BR" sz="3200" b="1" dirty="0" smtClean="0">
                <a:latin typeface="Book Antiqua" pitchFamily="18" charset="0"/>
              </a:rPr>
              <a:t>Secretaria de Estado de Gestão e Recursos Humanos – SEGER. </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1">
                    <a:lumMod val="50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11560" y="2420888"/>
            <a:ext cx="7920880" cy="3528392"/>
          </a:xfrm>
        </p:spPr>
        <p:txBody>
          <a:bodyPr>
            <a:normAutofit fontScale="90000"/>
          </a:bodyPr>
          <a:lstStyle/>
          <a:p>
            <a:pPr algn="just"/>
            <a:r>
              <a:rPr lang="pt-BR" sz="3000" dirty="0" smtClean="0">
                <a:latin typeface="Book Antiqua" pitchFamily="18" charset="0"/>
              </a:rPr>
              <a:t>Com a publicação do</a:t>
            </a:r>
            <a:r>
              <a:rPr lang="pt-BR" sz="3000" u="sng" dirty="0" smtClean="0">
                <a:latin typeface="Book Antiqua" pitchFamily="18" charset="0"/>
              </a:rPr>
              <a:t> DECRETO Nº2229-S, DE 10 DE OUTUBRO DE 2013</a:t>
            </a:r>
            <a:r>
              <a:rPr lang="pt-BR" sz="3000" dirty="0" smtClean="0">
                <a:latin typeface="Book Antiqua" pitchFamily="18" charset="0"/>
              </a:rPr>
              <a:t>, foi </a:t>
            </a:r>
            <a:r>
              <a:rPr lang="pt-BR" sz="3000" b="1" u="sng" dirty="0" smtClean="0">
                <a:latin typeface="Book Antiqua" pitchFamily="18" charset="0"/>
              </a:rPr>
              <a:t>transferida a Corregedoria</a:t>
            </a:r>
            <a:r>
              <a:rPr lang="pt-BR" sz="3000" dirty="0" smtClean="0">
                <a:latin typeface="Book Antiqua" pitchFamily="18" charset="0"/>
              </a:rPr>
              <a:t>, que integrava a estrutura organizacional básica da Secretaria de Estado de Gestão e Recursos Humanos – SEGER, para a </a:t>
            </a:r>
            <a:r>
              <a:rPr lang="pt-BR" sz="3000" b="1" u="sng" dirty="0" smtClean="0">
                <a:latin typeface="Book Antiqua" pitchFamily="18" charset="0"/>
              </a:rPr>
              <a:t>Secretaria de Estado de Controle e Transparência - SECONT, permanecendo inalteradas suas atribuições</a:t>
            </a:r>
            <a:r>
              <a:rPr lang="pt-BR" sz="3000" dirty="0" smtClean="0">
                <a:latin typeface="Book Antiqua" pitchFamily="18" charset="0"/>
              </a:rPr>
              <a:t> previstas na Lei Complementar nº 328/2005. Vale ressaltar que a mudança </a:t>
            </a:r>
            <a:r>
              <a:rPr lang="pt-BR" sz="3000" b="1" dirty="0" smtClean="0">
                <a:latin typeface="Book Antiqua" pitchFamily="18" charset="0"/>
              </a:rPr>
              <a:t>não gerou</a:t>
            </a:r>
            <a:r>
              <a:rPr lang="pt-BR" sz="3000" dirty="0" smtClean="0">
                <a:latin typeface="Book Antiqua" pitchFamily="18" charset="0"/>
              </a:rPr>
              <a:t> alteração nas despesas fixas</a:t>
            </a:r>
            <a:r>
              <a:rPr lang="pt-BR" sz="3100" dirty="0" smtClean="0">
                <a:latin typeface="Book Antiqua" pitchFamily="18" charset="0"/>
              </a:rPr>
              <a:t>.</a:t>
            </a:r>
            <a:r>
              <a:rPr lang="pt-BR" sz="3200" dirty="0" smtClean="0"/>
              <a:t/>
            </a:r>
            <a:br>
              <a:rPr lang="pt-BR" sz="3200" dirty="0" smtClean="0"/>
            </a:br>
            <a:r>
              <a:rPr lang="pt-BR" sz="3200" dirty="0" smtClean="0"/>
              <a:t/>
            </a:r>
            <a:br>
              <a:rPr lang="pt-BR" sz="3200" dirty="0" smtClean="0"/>
            </a:br>
            <a:endParaRPr lang="pt-BR" sz="32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42352"/>
            <a:ext cx="2952328" cy="1022480"/>
          </a:xfrm>
          <a:prstGeom prst="rect">
            <a:avLst/>
          </a:prstGeom>
        </p:spPr>
      </p:pic>
      <p:pic>
        <p:nvPicPr>
          <p:cNvPr id="7" name="Image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6336" y="171339"/>
            <a:ext cx="1224136" cy="845418"/>
          </a:xfrm>
          <a:prstGeom prst="rect">
            <a:avLst/>
          </a:prstGeom>
        </p:spPr>
      </p:pic>
      <p:pic>
        <p:nvPicPr>
          <p:cNvPr id="6" name="Imagem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0510" y="260648"/>
            <a:ext cx="5987004" cy="1066179"/>
          </a:xfrm>
          <a:prstGeom prst="rect">
            <a:avLst/>
          </a:prstGeom>
        </p:spPr>
      </p:pic>
      <p:pic>
        <p:nvPicPr>
          <p:cNvPr id="8" name="Image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7000" y="116632"/>
            <a:ext cx="1480514" cy="1022480"/>
          </a:xfrm>
          <a:prstGeom prst="rect">
            <a:avLst/>
          </a:prstGeom>
        </p:spPr>
      </p:pic>
      <p:sp>
        <p:nvSpPr>
          <p:cNvPr id="5" name="Retângulo 4"/>
          <p:cNvSpPr/>
          <p:nvPr/>
        </p:nvSpPr>
        <p:spPr>
          <a:xfrm>
            <a:off x="72998" y="6165304"/>
            <a:ext cx="9071002" cy="646331"/>
          </a:xfrm>
          <a:prstGeom prst="rect">
            <a:avLst/>
          </a:prstGeom>
        </p:spPr>
        <p:txBody>
          <a:bodyPr wrap="square">
            <a:spAutoFit/>
          </a:bodyPr>
          <a:lstStyle/>
          <a:p>
            <a:pPr algn="ctr"/>
            <a:r>
              <a:rPr lang="pt-BR" i="1" dirty="0">
                <a:solidFill>
                  <a:schemeClr val="bg2">
                    <a:lumMod val="25000"/>
                  </a:schemeClr>
                </a:solidFill>
                <a:latin typeface="Adobe Arabic" pitchFamily="18" charset="-78"/>
                <a:ea typeface="Adobe Gothic Std B" pitchFamily="34" charset="-128"/>
                <a:cs typeface="Adobe Arabic" pitchFamily="18" charset="-78"/>
              </a:rPr>
              <a:t>SECONT NA ESTRADA -   www.secont.es.gov.br – www.transparencia.es.gov.br – www.ouvidoria.es.gov.br</a:t>
            </a:r>
          </a:p>
        </p:txBody>
      </p:sp>
      <p:sp>
        <p:nvSpPr>
          <p:cNvPr id="9" name="Título 8"/>
          <p:cNvSpPr>
            <a:spLocks noGrp="1"/>
          </p:cNvSpPr>
          <p:nvPr>
            <p:ph type="title"/>
          </p:nvPr>
        </p:nvSpPr>
        <p:spPr>
          <a:xfrm>
            <a:off x="683568" y="1484784"/>
            <a:ext cx="8064896" cy="4248472"/>
          </a:xfrm>
        </p:spPr>
        <p:txBody>
          <a:bodyPr>
            <a:noAutofit/>
          </a:bodyPr>
          <a:lstStyle/>
          <a:p>
            <a:pPr algn="l"/>
            <a:r>
              <a:rPr lang="pt-BR" sz="2400" dirty="0" smtClean="0">
                <a:latin typeface="Book Antiqua" pitchFamily="18" charset="0"/>
              </a:rPr>
              <a:t/>
            </a:r>
            <a:br>
              <a:rPr lang="pt-BR" sz="2400" dirty="0" smtClean="0">
                <a:latin typeface="Book Antiqua" pitchFamily="18" charset="0"/>
              </a:rPr>
            </a:br>
            <a:r>
              <a:rPr lang="pt-BR" sz="2400" dirty="0" smtClean="0">
                <a:latin typeface="Book Antiqua" pitchFamily="18" charset="0"/>
              </a:rPr>
              <a:t>Com intuito de melhorar a gestão da Corregedoria a lei 328/2005 criou as </a:t>
            </a:r>
            <a:r>
              <a:rPr lang="pt-BR" sz="2400" u="sng" dirty="0" smtClean="0">
                <a:latin typeface="Book Antiqua" pitchFamily="18" charset="0"/>
              </a:rPr>
              <a:t>unidades administrativas</a:t>
            </a:r>
            <a:r>
              <a:rPr lang="pt-BR" sz="2400" dirty="0" smtClean="0">
                <a:latin typeface="Book Antiqua" pitchFamily="18" charset="0"/>
              </a:rPr>
              <a:t>, que passaram a integrar as estruturas organizacionais básicas, no nível de execução programática, das Secretarias de Estado abaixo relacionadas:</a:t>
            </a:r>
            <a:br>
              <a:rPr lang="pt-BR" sz="2400" dirty="0" smtClean="0">
                <a:latin typeface="Book Antiqua" pitchFamily="18" charset="0"/>
              </a:rPr>
            </a:br>
            <a:r>
              <a:rPr lang="pt-BR" sz="2400" dirty="0" smtClean="0">
                <a:latin typeface="Book Antiqua" pitchFamily="18" charset="0"/>
              </a:rPr>
              <a:t/>
            </a:r>
            <a:br>
              <a:rPr lang="pt-BR" sz="2400" dirty="0" smtClean="0">
                <a:latin typeface="Book Antiqua" pitchFamily="18" charset="0"/>
              </a:rPr>
            </a:br>
            <a:r>
              <a:rPr lang="pt-BR" sz="2400" b="1" dirty="0" smtClean="0">
                <a:latin typeface="Book Antiqua" pitchFamily="18" charset="0"/>
              </a:rPr>
              <a:t>I- </a:t>
            </a:r>
            <a:r>
              <a:rPr lang="pt-BR" sz="2400" dirty="0" smtClean="0">
                <a:latin typeface="Book Antiqua" pitchFamily="18" charset="0"/>
              </a:rPr>
              <a:t>Secretaria de Estado da Justiça - SEJUS;</a:t>
            </a:r>
            <a:br>
              <a:rPr lang="pt-BR" sz="2400" dirty="0" smtClean="0">
                <a:latin typeface="Book Antiqua" pitchFamily="18" charset="0"/>
              </a:rPr>
            </a:br>
            <a:r>
              <a:rPr lang="pt-BR" sz="2400" b="1" dirty="0" smtClean="0">
                <a:latin typeface="Book Antiqua" pitchFamily="18" charset="0"/>
              </a:rPr>
              <a:t>II-</a:t>
            </a:r>
            <a:r>
              <a:rPr lang="pt-BR" sz="2400" dirty="0" smtClean="0">
                <a:latin typeface="Book Antiqua" pitchFamily="18" charset="0"/>
              </a:rPr>
              <a:t> </a:t>
            </a:r>
            <a:r>
              <a:rPr lang="pt-BR" sz="2400" kern="900" dirty="0" smtClean="0">
                <a:solidFill>
                  <a:srgbClr val="FF0000"/>
                </a:solidFill>
                <a:latin typeface="Book Antiqua" pitchFamily="18" charset="0"/>
              </a:rPr>
              <a:t>Secretaria de Estado da Fazenda - SEFAZ; (extinta)</a:t>
            </a:r>
            <a:r>
              <a:rPr lang="pt-BR" sz="2400" dirty="0" smtClean="0">
                <a:latin typeface="Book Antiqua" pitchFamily="18" charset="0"/>
              </a:rPr>
              <a:t/>
            </a:r>
            <a:br>
              <a:rPr lang="pt-BR" sz="2400" dirty="0" smtClean="0">
                <a:latin typeface="Book Antiqua" pitchFamily="18" charset="0"/>
              </a:rPr>
            </a:br>
            <a:r>
              <a:rPr lang="pt-BR" sz="2400" b="1" dirty="0" smtClean="0">
                <a:latin typeface="Book Antiqua" pitchFamily="18" charset="0"/>
              </a:rPr>
              <a:t>III-</a:t>
            </a:r>
            <a:r>
              <a:rPr lang="pt-BR" sz="2400" dirty="0" smtClean="0">
                <a:latin typeface="Book Antiqua" pitchFamily="18" charset="0"/>
              </a:rPr>
              <a:t> Secretaria de Estado da Educação - SEDU.</a:t>
            </a:r>
            <a:br>
              <a:rPr lang="pt-BR" sz="2400" dirty="0" smtClean="0">
                <a:latin typeface="Book Antiqua" pitchFamily="18" charset="0"/>
              </a:rPr>
            </a:br>
            <a:r>
              <a:rPr lang="pt-BR" sz="2400" b="1" dirty="0" smtClean="0">
                <a:latin typeface="Book Antiqua" pitchFamily="18" charset="0"/>
              </a:rPr>
              <a:t>IV-</a:t>
            </a:r>
            <a:r>
              <a:rPr lang="pt-BR" sz="2400" dirty="0" smtClean="0">
                <a:latin typeface="Book Antiqua" pitchFamily="18" charset="0"/>
              </a:rPr>
              <a:t> Secretaria de Estado da Saúde – SESA</a:t>
            </a:r>
            <a:br>
              <a:rPr lang="pt-BR" sz="2400" dirty="0" smtClean="0">
                <a:latin typeface="Book Antiqua" pitchFamily="18" charset="0"/>
              </a:rPr>
            </a:br>
            <a:endParaRPr lang="pt-BR" sz="2400" dirty="0">
              <a:latin typeface="Book Antiqua" pitchFamily="18" charset="0"/>
            </a:endParaRPr>
          </a:p>
        </p:txBody>
      </p:sp>
    </p:spTree>
    <p:extLst>
      <p:ext uri="{BB962C8B-B14F-4D97-AF65-F5344CB8AC3E}">
        <p14:creationId xmlns:p14="http://schemas.microsoft.com/office/powerpoint/2010/main" val="3678282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1278</Words>
  <Application>Microsoft Office PowerPoint</Application>
  <PresentationFormat>Apresentação na tela (4:3)</PresentationFormat>
  <Paragraphs>78</Paragraphs>
  <Slides>39</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39</vt:i4>
      </vt:variant>
    </vt:vector>
  </HeadingPairs>
  <TitlesOfParts>
    <vt:vector size="46" baseType="lpstr">
      <vt:lpstr>Adobe Arabic</vt:lpstr>
      <vt:lpstr>Adobe Gothic Std B</vt:lpstr>
      <vt:lpstr>Arial</vt:lpstr>
      <vt:lpstr>Book Antiqua</vt:lpstr>
      <vt:lpstr>Calibri</vt:lpstr>
      <vt:lpstr>Georgia</vt:lpstr>
      <vt:lpstr>Tema do Office</vt:lpstr>
      <vt:lpstr>Corregedoria Geral do Estado  SECONT  </vt:lpstr>
      <vt:lpstr>A Corregedoria Geral do Estado através do Corregedor Geral Dr. Socrates de Souza, do Secretário de Controle e Transparência, Dr. Marcelo Zenkner vem trabalhando para conseguir uma aproximação do Município, Estado e o Cidadão.</vt:lpstr>
      <vt:lpstr>A SECONT por meio da Ouvidoria Geral do Estado – OGE e a Corregedoria Geral colocou no ar, o novo site da instituição. www.ouvidoria.es.gov.br  e e-mail ouvidoria@es.gov.br  O novo layout aproxima o site das outras páginas do Governo além do publico em geral na internet e traz uma maior interação com o usuário. </vt:lpstr>
      <vt:lpstr>Com a implantação dos novos sistemas em nossa página na internet, o órgão conseguiu grande avanço diminuindo o fluxo de processos entre as secretarias, gabinetes e outros órgãos do Governo e a própria Corregedoria Geral colaborando com a desburocratização dos serviços da Instituição.</vt:lpstr>
      <vt:lpstr>Finalidade e Histórico da   Corregedoria Geral do Estado </vt:lpstr>
      <vt:lpstr> A finalidade básica da Corregedoria é a de apurar responsabilidade do servidor público pela infração praticada no exercício de suas atribuições.   A sua responsabilidade administrativa resulta de ato ou omissão, ocorrido no desempenho do cargo ou função.  </vt:lpstr>
      <vt:lpstr>Histórico  Inicialmente a corregedoria era ligada ao organograma da Secretaria de Estado de Gestão e Recursos Humanos – SEGER.   </vt:lpstr>
      <vt:lpstr>Com a publicação do DECRETO Nº2229-S, DE 10 DE OUTUBRO DE 2013, foi transferida a Corregedoria, que integrava a estrutura organizacional básica da Secretaria de Estado de Gestão e Recursos Humanos – SEGER, para a Secretaria de Estado de Controle e Transparência - SECONT, permanecendo inalteradas suas atribuições previstas na Lei Complementar nº 328/2005. Vale ressaltar que a mudança não gerou alteração nas despesas fixas.  </vt:lpstr>
      <vt:lpstr> Com intuito de melhorar a gestão da Corregedoria a lei 328/2005 criou as unidades administrativas, que passaram a integrar as estruturas organizacionais básicas, no nível de execução programática, das Secretarias de Estado abaixo relacionadas:  I- Secretaria de Estado da Justiça - SEJUS; II- Secretaria de Estado da Fazenda - SEFAZ; (extinta) III- Secretaria de Estado da Educação - SEDU. IV- Secretaria de Estado da Saúde – SESA </vt:lpstr>
      <vt:lpstr>Desta forma, ficaram as Corregedorias, supracitadas subordinadas hierarquicamente ao Secretário da respectiva Pasta e serão responsáveis pela apuração das infrações praticadas pelos servidores públicos alocados nos respectivos órgãos. </vt:lpstr>
      <vt:lpstr>TRANSFORMAÇÃO EM CORREGEDORIA  GERAL   e   EXTINÇÃO DA CORREGEDORIA DA SEFAZ  </vt:lpstr>
      <vt:lpstr>O decreto 3906-R, de 09 de dezembro de 2015, alterou a estrutura organizacional da Corregedoria, integrante da estrutura básica da Secretaria de Estado de Controle e Transparência - SECONT, nos termos da Lei Complementar nº 328, de 06/09/2005, alterada pela Lei Complementar nº 754, de 30/12/2013, passando a denominar-se Corregedoria Geral do Estado - COGES.  </vt:lpstr>
      <vt:lpstr>A Corregedoria Geral que integra a estrutura organizacional básica da SECONT permanece responsável pela apuração das infrações praticadas pelos servidores públicos alocados na própria SECONT e nos demais órgãos da administração direta. .   </vt:lpstr>
      <vt:lpstr>Em razão das alterações legais do próprio decreto 3906-R de 09 de dezembro de 2015, ficou extinta a Corregedoria da Secretaria de Estado da Fazenda - SEFAZ que era uma unidade administrativa integrante da sua estrutura organizacional básica, que foi instituída pela Lei Complementar nº 328, de 05.09.2005.  . </vt:lpstr>
      <vt:lpstr>Desta forma, os processos de Sindicâncias e Processos Administrativos Disciplinares - PAD’s em curso, na Corregedoria da SEFAZ, serão remetidas para a COGES, que assumirá o desempenho das atribuições da corregedoria ora extinta. . </vt:lpstr>
      <vt:lpstr>Composição da COGES  </vt:lpstr>
      <vt:lpstr>Assim a COGES será composta por 04 (quatro) Comissões Processantes, constituídas cada uma, de 01 (um) Presidente, 02 (dois) membros ocupantes de cargo efetivo, estáveis no serviço público. Além de 01 (um) secretario de Comissão. </vt:lpstr>
      <vt:lpstr>ANDAMENTO PROCESSUAL NA CORREGEDORIA GERAL  </vt:lpstr>
      <vt:lpstr>Como são instaurados os processos:   Recebemos a denúncia (sigilosa ou não) e o corregedor faz analise prévia e determina as diligencias que serão realizadas como juntada de documentos, abertura de Sindicância, PAD, etc... </vt:lpstr>
      <vt:lpstr>Caso necessário os processos são enviados para algumas das comissões processantes para analise e julgamento, podendo o servidor público responder civil, penal e administrativamente, pelo exercício irregular de suas atribuições.  </vt:lpstr>
      <vt:lpstr>Como são os trabalhos das Comissões Processantes:  Os membros das comissões processantes são responsáveis para fazer a colheita de provas, oitiva dos depoimentos e diligencias pertinentes até possuírem embasamentos suficientes para os julgamentos. .   O ato de imposição da penalidade mencionará sempre o fundamento legal e a causa da sanção disciplinar. .  </vt:lpstr>
      <vt:lpstr>Como são aplicadas as penalidades:  Art. 231 - São penas disciplinares:   I - advertência verbal ou escrita; II - suspensão; III - demissão; IV - cassação de aposentadoria ou disponibilidade; V - destituição de função de confiança ou de cargo em comissão. </vt:lpstr>
      <vt:lpstr>Art. 242. Deverão constar do assentamento individual todas as penas disciplinares impostas ao servidor público, devendo ser oficialmente publicadas as previstas no art. 231, II a V.  </vt:lpstr>
      <vt:lpstr>Do Inquérito Administrativo e Sindicância   </vt:lpstr>
      <vt:lpstr> Art. 256. O inquérito administrativo será contraditório, assegurada ao denunciado ampla defesa com a utilização dos meios e recursos admitidos em direito, inclusive o fornecimento de cópias das peças que forem solicitadas.  </vt:lpstr>
      <vt:lpstr>Art. 249 § 4º Sempre que o ilícito praticado pelo servidor público ensejar a imposição de penalidade não prevista no §. 2o., será obrigatória a instauração de processo administrativo-disciplinar.   As Corregedorias exercerão suas atividades com independência e imparcialidade, assegurado o sigilo necessário à elucidação do fato ou exigido pelo interesse da administração. </vt:lpstr>
      <vt:lpstr>Art. 252 § 4º O ato de instauração do processo administrativo-disciplinar será atribuição do Secretário da Pasta. (art. 252 Redação dada pela Lei complementar nº 328/2005, DOE 6.9.2005.)  </vt:lpstr>
      <vt:lpstr>PROCESSO ADMINISTRATIVO DISCIPLINAR </vt:lpstr>
      <vt:lpstr>Art. 251. O processo administrativo-disciplinar é o instrumento destinado a apurar responsabilidade do servidor público pela infração praticada no exercício de suas atribuições ou que tenha relação com as atribuições do cargo em que se encontre investido.  A comissão exercerá suas atividades com independência e imparcialidade, assegurado o sigilo necessário à elucidação do fato ou exigido pelo interesse da administração. </vt:lpstr>
      <vt:lpstr>Art. 247. A autoridade que tiver ciência de irregularidade no serviço público é obrigada a promover a sua apuração imediata, mediante sindicância ou processo administrativo-disciplinar, assegurada ao denunciado ampla defesa. </vt:lpstr>
      <vt:lpstr>Casos de processos mais comuns na Corregedoria Geral: </vt:lpstr>
      <vt:lpstr>- Acumulação de cargos  - Conduta inadequada do servidor . Improbidade Administrativa; - Abuso de Poder; - Descumprimento de Jornada de Trabalho; - Falsidade Ideológica; - Trafego de Influencia; - Contratações de Serviços sem Licitação; - Falta de Urbanidade  - Nepotismo; - Veiculo de Frota Oficial do Estado utilizado como transporte particular - Outras  </vt:lpstr>
      <vt:lpstr>O que os Municípios e Secretarias podem contribuir para os trabalhos das Corregedorias  </vt:lpstr>
      <vt:lpstr>A) Tendo em vista o grande número de processos de acumulação ilegal de cargos na corregedoria o RH competente deverá avaliar os casos de acumulação. Em caso de dúvidas entrarem em contato com a Corregedoria Geral do Estado solicitando uma consulta.     Art. 222 § 3º A apuração da acumulação cabe ao órgão responsável pela administração de pessoal.   B) Tendo conhecimento da acumulação de cargos ou qualquer irregularidade não deve realizar a contratação.     </vt:lpstr>
      <vt:lpstr>C) Art. 224 - Verificada em processo administrativo disciplinar a acumulação proibida, e provada a boa fé, o servidor público optará por um dos cargos, sem prejuízo do que houver percebido pelo trabalho prestado no cargo a que renunciar.    § 1º Provada a má-fé, o servidor público perderá ambos os cargos, empregos ou funções e restituirá o que tiver recebido indevidamente.    D) Tentar enviar as respostas de ofícios mais breve possíveis.  </vt:lpstr>
      <vt:lpstr>Conclusão   </vt:lpstr>
      <vt:lpstr>Sabendo de irregularidades os cidadãos devem denunciar ainda que anonimamente, desde que tenham informações que embase a denúncia.  O sistema de denúncia online, criado a pedido do governador, é um dos que mais colabora com as ações de fiscalização da Corregedoria Geral. Através dele, o usuário, que muitas vezes não sabe como proceder, para onde encaminhar ou como organizar uma denúncia sobre a administração pública, pode colaborar.   </vt:lpstr>
      <vt:lpstr>Também é por meio da interação desse site que os dirigentes públicos ficam sabendo de ocorrências que muitas vezes não chegavam ao seu conhecimento por ser atropeladas antes mesmo de chegarem ao seu Gabinete.  </vt:lpstr>
      <vt:lpstr>Contato da Corregedoria Geral  Telefones:  (27) 3636 5214 – Secretaria (27) 3636.5213 - Corregedor e-mail – corregedoria@secont.es.gov.br  e-mail – socrates.souza@secont.es.gov.br Endereço: Avenida Governador Bley, 236, 6º Andar, Edifício Fábio Rush, Centro Vitória CEP 29010-150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Suellen Barone</dc:creator>
  <cp:lastModifiedBy>Socrates Souza</cp:lastModifiedBy>
  <cp:revision>42</cp:revision>
  <dcterms:created xsi:type="dcterms:W3CDTF">2016-02-11T17:56:38Z</dcterms:created>
  <dcterms:modified xsi:type="dcterms:W3CDTF">2016-02-24T17:15:23Z</dcterms:modified>
</cp:coreProperties>
</file>