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63" r:id="rId4"/>
    <p:sldId id="261" r:id="rId5"/>
    <p:sldId id="262" r:id="rId6"/>
    <p:sldId id="264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80" d="100"/>
          <a:sy n="80" d="100"/>
        </p:scale>
        <p:origin x="-167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5B95B-E7D3-4162-9032-E1F696CBAE70}" type="datetimeFigureOut">
              <a:rPr lang="pt-BR" smtClean="0"/>
              <a:t>17/02/2016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A703A-B2DF-4757-9769-891BA3621E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3932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Subsecretaria</a:t>
            </a:r>
            <a:r>
              <a:rPr lang="pt-BR" baseline="0" smtClean="0"/>
              <a:t> de Estado de Controle foi formale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A703A-B2DF-4757-9769-891BA3621E0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3171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C664-5B58-4874-98D5-C825EE993B39}" type="datetimeFigureOut">
              <a:rPr lang="pt-BR" smtClean="0"/>
              <a:t>17/02/2016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E144-EE16-4BAE-9AC2-BDC4B4629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78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C664-5B58-4874-98D5-C825EE993B39}" type="datetimeFigureOut">
              <a:rPr lang="pt-BR" smtClean="0"/>
              <a:t>17/02/2016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E144-EE16-4BAE-9AC2-BDC4B4629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617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C664-5B58-4874-98D5-C825EE993B39}" type="datetimeFigureOut">
              <a:rPr lang="pt-BR" smtClean="0"/>
              <a:t>17/02/2016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E144-EE16-4BAE-9AC2-BDC4B4629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77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C664-5B58-4874-98D5-C825EE993B39}" type="datetimeFigureOut">
              <a:rPr lang="pt-BR" smtClean="0"/>
              <a:t>17/02/2016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E144-EE16-4BAE-9AC2-BDC4B4629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07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C664-5B58-4874-98D5-C825EE993B39}" type="datetimeFigureOut">
              <a:rPr lang="pt-BR" smtClean="0"/>
              <a:t>17/02/2016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E144-EE16-4BAE-9AC2-BDC4B4629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256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C664-5B58-4874-98D5-C825EE993B39}" type="datetimeFigureOut">
              <a:rPr lang="pt-BR" smtClean="0"/>
              <a:t>17/02/2016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E144-EE16-4BAE-9AC2-BDC4B4629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C664-5B58-4874-98D5-C825EE993B39}" type="datetimeFigureOut">
              <a:rPr lang="pt-BR" smtClean="0"/>
              <a:t>17/02/2016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E144-EE16-4BAE-9AC2-BDC4B4629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067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C664-5B58-4874-98D5-C825EE993B39}" type="datetimeFigureOut">
              <a:rPr lang="pt-BR" smtClean="0"/>
              <a:t>17/02/2016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E144-EE16-4BAE-9AC2-BDC4B4629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843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C664-5B58-4874-98D5-C825EE993B39}" type="datetimeFigureOut">
              <a:rPr lang="pt-BR" smtClean="0"/>
              <a:t>17/02/2016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E144-EE16-4BAE-9AC2-BDC4B4629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735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C664-5B58-4874-98D5-C825EE993B39}" type="datetimeFigureOut">
              <a:rPr lang="pt-BR" smtClean="0"/>
              <a:t>17/02/2016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E144-EE16-4BAE-9AC2-BDC4B4629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62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C664-5B58-4874-98D5-C825EE993B39}" type="datetimeFigureOut">
              <a:rPr lang="pt-BR" smtClean="0"/>
              <a:t>17/02/2016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E144-EE16-4BAE-9AC2-BDC4B4629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351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0C664-5B58-4874-98D5-C825EE993B39}" type="datetimeFigureOut">
              <a:rPr lang="pt-BR" smtClean="0"/>
              <a:t>17/02/2016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7E144-EE16-4BAE-9AC2-BDC4B4629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80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71339"/>
            <a:ext cx="1224136" cy="84541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000" y="116632"/>
            <a:ext cx="1480514" cy="102248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6512" y="6093296"/>
            <a:ext cx="90710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i="1" dirty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251519" y="2132856"/>
            <a:ext cx="8641655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pt-B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SUBSECRETARIA DE ESTADO DE CONTROLE </a:t>
            </a:r>
            <a:endParaRPr lang="pt-B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Forma livre 9"/>
          <p:cNvSpPr/>
          <p:nvPr/>
        </p:nvSpPr>
        <p:spPr>
          <a:xfrm>
            <a:off x="2395298" y="3501008"/>
            <a:ext cx="4354096" cy="1969288"/>
          </a:xfrm>
          <a:custGeom>
            <a:avLst/>
            <a:gdLst>
              <a:gd name="connsiteX0" fmla="*/ 0 w 4354096"/>
              <a:gd name="connsiteY0" fmla="*/ 0 h 1969288"/>
              <a:gd name="connsiteX1" fmla="*/ 4354096 w 4354096"/>
              <a:gd name="connsiteY1" fmla="*/ 0 h 1969288"/>
              <a:gd name="connsiteX2" fmla="*/ 4354096 w 4354096"/>
              <a:gd name="connsiteY2" fmla="*/ 1969288 h 1969288"/>
              <a:gd name="connsiteX3" fmla="*/ 0 w 4354096"/>
              <a:gd name="connsiteY3" fmla="*/ 1969288 h 1969288"/>
              <a:gd name="connsiteX4" fmla="*/ 0 w 4354096"/>
              <a:gd name="connsiteY4" fmla="*/ 0 h 1969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4096" h="1969288">
                <a:moveTo>
                  <a:pt x="0" y="0"/>
                </a:moveTo>
                <a:lnTo>
                  <a:pt x="4354096" y="0"/>
                </a:lnTo>
                <a:lnTo>
                  <a:pt x="4354096" y="1969288"/>
                </a:lnTo>
                <a:lnTo>
                  <a:pt x="0" y="1969288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770" tIns="64770" rIns="64770" bIns="64770" numCol="1" spcCol="1270" anchor="ctr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700" b="1" kern="1200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CONTROLE INTERNO</a:t>
            </a:r>
          </a:p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7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Exercido pela própria Administração.</a:t>
            </a:r>
          </a:p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7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Atua de forma preventiva e corretiva, com vistas ao atendimento à legislação, em caráter opinativo</a:t>
            </a:r>
            <a:endParaRPr lang="pt-BR" sz="1700" b="0" kern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8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71339"/>
            <a:ext cx="1224136" cy="84541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000" y="116632"/>
            <a:ext cx="1480514" cy="102248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6512" y="6093296"/>
            <a:ext cx="90710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i="1" dirty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26231" y="1268760"/>
            <a:ext cx="8218487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O Modelo das Linhas de Defesa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52400" y="3411538"/>
            <a:ext cx="2178049" cy="1746250"/>
          </a:xfrm>
          <a:prstGeom prst="rect">
            <a:avLst/>
          </a:prstGeom>
          <a:solidFill>
            <a:srgbClr val="DBDD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2382837" y="3398838"/>
            <a:ext cx="1947862" cy="1758950"/>
          </a:xfrm>
          <a:prstGeom prst="rect">
            <a:avLst/>
          </a:prstGeom>
          <a:solidFill>
            <a:srgbClr val="DBDD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4391025" y="3398838"/>
            <a:ext cx="1884363" cy="1758950"/>
          </a:xfrm>
          <a:prstGeom prst="rect">
            <a:avLst/>
          </a:prstGeom>
          <a:solidFill>
            <a:srgbClr val="DBDD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216196" y="3713163"/>
            <a:ext cx="976699" cy="1309687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1050" dirty="0"/>
              <a:t>Controles Gerenciais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435475" y="3429000"/>
            <a:ext cx="1795463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1000" b="1" dirty="0">
                <a:solidFill>
                  <a:schemeClr val="accent1">
                    <a:lumMod val="50000"/>
                  </a:schemeClr>
                </a:solidFill>
              </a:rPr>
              <a:t>Terceira Linha de Defesa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6473825" y="2053431"/>
            <a:ext cx="1098550" cy="3104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1600" dirty="0"/>
              <a:t>Auditoria Externa</a:t>
            </a:r>
          </a:p>
          <a:p>
            <a:pPr algn="ctr" eaLnBrk="1" hangingPunct="1">
              <a:defRPr/>
            </a:pPr>
            <a:r>
              <a:rPr lang="pt-BR" sz="1600" dirty="0"/>
              <a:t>/</a:t>
            </a:r>
          </a:p>
          <a:p>
            <a:pPr algn="ctr" eaLnBrk="1" hangingPunct="1">
              <a:defRPr/>
            </a:pPr>
            <a:r>
              <a:rPr lang="pt-BR" sz="1600" dirty="0"/>
              <a:t>Controle Externo</a:t>
            </a:r>
          </a:p>
          <a:p>
            <a:pPr algn="ctr" eaLnBrk="1" hangingPunct="1">
              <a:defRPr/>
            </a:pPr>
            <a:endParaRPr lang="pt-BR" sz="1600" dirty="0"/>
          </a:p>
        </p:txBody>
      </p:sp>
      <p:sp>
        <p:nvSpPr>
          <p:cNvPr id="16" name="Retângulo 15"/>
          <p:cNvSpPr/>
          <p:nvPr/>
        </p:nvSpPr>
        <p:spPr>
          <a:xfrm>
            <a:off x="7691438" y="2053431"/>
            <a:ext cx="1263650" cy="3104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1600" dirty="0"/>
              <a:t>Regulador /</a:t>
            </a:r>
          </a:p>
          <a:p>
            <a:pPr algn="ctr" eaLnBrk="1" hangingPunct="1">
              <a:defRPr/>
            </a:pPr>
            <a:r>
              <a:rPr lang="pt-BR" sz="1600" dirty="0"/>
              <a:t>Congresso</a:t>
            </a:r>
          </a:p>
          <a:p>
            <a:pPr algn="ctr" eaLnBrk="1" hangingPunct="1">
              <a:defRPr/>
            </a:pPr>
            <a:r>
              <a:rPr lang="pt-BR" sz="1600" dirty="0"/>
              <a:t>Nacional</a:t>
            </a:r>
          </a:p>
          <a:p>
            <a:pPr algn="ctr" eaLnBrk="1" hangingPunct="1">
              <a:defRPr/>
            </a:pPr>
            <a:endParaRPr lang="pt-BR" sz="1600" dirty="0"/>
          </a:p>
        </p:txBody>
      </p:sp>
      <p:sp>
        <p:nvSpPr>
          <p:cNvPr id="17" name="Retângulo de cantos arredondados 16"/>
          <p:cNvSpPr/>
          <p:nvPr/>
        </p:nvSpPr>
        <p:spPr>
          <a:xfrm flipH="1">
            <a:off x="492125" y="2738760"/>
            <a:ext cx="4865688" cy="33020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2400" dirty="0"/>
              <a:t>Alta Gestão</a:t>
            </a:r>
          </a:p>
        </p:txBody>
      </p:sp>
      <p:sp>
        <p:nvSpPr>
          <p:cNvPr id="18" name="Retângulo de cantos arredondados 17"/>
          <p:cNvSpPr/>
          <p:nvPr/>
        </p:nvSpPr>
        <p:spPr>
          <a:xfrm flipH="1">
            <a:off x="2633663" y="2078559"/>
            <a:ext cx="3227387" cy="4143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1200" dirty="0"/>
              <a:t>Colegiados / Conselhos de Administração / Comitês de Auditoria</a:t>
            </a:r>
          </a:p>
        </p:txBody>
      </p:sp>
      <p:sp>
        <p:nvSpPr>
          <p:cNvPr id="19" name="Retângulo de cantos arredondados 18"/>
          <p:cNvSpPr/>
          <p:nvPr/>
        </p:nvSpPr>
        <p:spPr>
          <a:xfrm>
            <a:off x="1385689" y="3703489"/>
            <a:ext cx="923926" cy="1309687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1050" dirty="0"/>
              <a:t>Medidas de </a:t>
            </a:r>
            <a:r>
              <a:rPr lang="pt-BR" sz="1050" dirty="0" smtClean="0"/>
              <a:t>Controle Interno</a:t>
            </a:r>
            <a:endParaRPr lang="pt-BR" sz="105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539552" y="3406626"/>
            <a:ext cx="177165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1000" b="1" dirty="0">
                <a:solidFill>
                  <a:schemeClr val="accent1">
                    <a:lumMod val="50000"/>
                  </a:schemeClr>
                </a:solidFill>
              </a:rPr>
              <a:t>Primeira Linha de Defesa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503290" y="3406626"/>
            <a:ext cx="179705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1000" b="1" dirty="0">
                <a:solidFill>
                  <a:schemeClr val="accent1">
                    <a:lumMod val="50000"/>
                  </a:schemeClr>
                </a:solidFill>
              </a:rPr>
              <a:t>Segunda Linha de Defesa</a:t>
            </a:r>
          </a:p>
        </p:txBody>
      </p:sp>
      <p:sp>
        <p:nvSpPr>
          <p:cNvPr id="22" name="Retângulo de cantos arredondados 21"/>
          <p:cNvSpPr/>
          <p:nvPr/>
        </p:nvSpPr>
        <p:spPr>
          <a:xfrm>
            <a:off x="2557264" y="3690789"/>
            <a:ext cx="1743075" cy="103188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1200" dirty="0"/>
              <a:t>Controle Financeiro</a:t>
            </a: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2557265" y="3900339"/>
            <a:ext cx="1743074" cy="12700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1200" dirty="0"/>
              <a:t>Segurança</a:t>
            </a:r>
          </a:p>
        </p:txBody>
      </p:sp>
      <p:sp>
        <p:nvSpPr>
          <p:cNvPr id="24" name="Retângulo de cantos arredondados 23"/>
          <p:cNvSpPr/>
          <p:nvPr/>
        </p:nvSpPr>
        <p:spPr>
          <a:xfrm>
            <a:off x="2557265" y="4140051"/>
            <a:ext cx="1743074" cy="106363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1200" dirty="0"/>
              <a:t>Gestão de Riscos</a:t>
            </a:r>
          </a:p>
        </p:txBody>
      </p:sp>
      <p:sp>
        <p:nvSpPr>
          <p:cNvPr id="25" name="Retângulo de cantos arredondados 24"/>
          <p:cNvSpPr/>
          <p:nvPr/>
        </p:nvSpPr>
        <p:spPr>
          <a:xfrm>
            <a:off x="2557265" y="4359126"/>
            <a:ext cx="1743074" cy="117476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1200" dirty="0"/>
              <a:t>Segurança</a:t>
            </a:r>
          </a:p>
        </p:txBody>
      </p:sp>
      <p:sp>
        <p:nvSpPr>
          <p:cNvPr id="26" name="Retângulo de cantos arredondados 25"/>
          <p:cNvSpPr/>
          <p:nvPr/>
        </p:nvSpPr>
        <p:spPr>
          <a:xfrm>
            <a:off x="2557265" y="4589314"/>
            <a:ext cx="1743074" cy="107949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1200" dirty="0"/>
              <a:t>Inspeção</a:t>
            </a:r>
          </a:p>
        </p:txBody>
      </p:sp>
      <p:sp>
        <p:nvSpPr>
          <p:cNvPr id="27" name="Retângulo de cantos arredondados 26"/>
          <p:cNvSpPr/>
          <p:nvPr/>
        </p:nvSpPr>
        <p:spPr>
          <a:xfrm>
            <a:off x="2593777" y="4835376"/>
            <a:ext cx="1706562" cy="17780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1050" dirty="0"/>
              <a:t>Conformidade</a:t>
            </a:r>
          </a:p>
        </p:txBody>
      </p:sp>
      <p:sp>
        <p:nvSpPr>
          <p:cNvPr id="28" name="Retângulo de cantos arredondados 27"/>
          <p:cNvSpPr/>
          <p:nvPr/>
        </p:nvSpPr>
        <p:spPr>
          <a:xfrm>
            <a:off x="4499992" y="3703489"/>
            <a:ext cx="1647825" cy="1309687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1500" dirty="0"/>
              <a:t>Auditoria Interna</a:t>
            </a:r>
          </a:p>
        </p:txBody>
      </p:sp>
      <p:sp>
        <p:nvSpPr>
          <p:cNvPr id="30" name="CaixaDeTexto 33"/>
          <p:cNvSpPr txBox="1">
            <a:spLocks noChangeArrowheads="1"/>
          </p:cNvSpPr>
          <p:nvPr/>
        </p:nvSpPr>
        <p:spPr bwMode="auto">
          <a:xfrm>
            <a:off x="492125" y="5445596"/>
            <a:ext cx="67230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800" dirty="0" smtClean="0">
                <a:latin typeface="Arial" panose="020B0604020202020204" pitchFamily="34" charset="0"/>
              </a:rPr>
              <a:t>Fonte: Treinamento </a:t>
            </a:r>
            <a:r>
              <a:rPr lang="en-US" sz="1800" dirty="0">
                <a:latin typeface="Arial" panose="020B0604020202020204" pitchFamily="34" charset="0"/>
              </a:rPr>
              <a:t>IA-CM </a:t>
            </a:r>
            <a:r>
              <a:rPr lang="en-US" sz="1800" dirty="0" err="1" smtClean="0">
                <a:latin typeface="Arial" panose="020B0604020202020204" pitchFamily="34" charset="0"/>
              </a:rPr>
              <a:t>promovido</a:t>
            </a:r>
            <a:r>
              <a:rPr lang="en-US" sz="1800" dirty="0" smtClean="0">
                <a:latin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</a:rPr>
              <a:t>pelo</a:t>
            </a:r>
            <a:r>
              <a:rPr lang="en-US" sz="1800" dirty="0">
                <a:latin typeface="Arial" panose="020B0604020202020204" pitchFamily="34" charset="0"/>
              </a:rPr>
              <a:t> World Bank Group </a:t>
            </a:r>
            <a:endParaRPr lang="pt-BR" altLang="pt-BR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29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71339"/>
            <a:ext cx="1224136" cy="84541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000" y="116632"/>
            <a:ext cx="1480514" cy="102248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6512" y="6093296"/>
            <a:ext cx="90710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i="1" dirty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</a:p>
        </p:txBody>
      </p:sp>
      <p:sp>
        <p:nvSpPr>
          <p:cNvPr id="11" name="Forma livre 10"/>
          <p:cNvSpPr/>
          <p:nvPr/>
        </p:nvSpPr>
        <p:spPr>
          <a:xfrm>
            <a:off x="697946" y="2924944"/>
            <a:ext cx="7726758" cy="590400"/>
          </a:xfrm>
          <a:custGeom>
            <a:avLst/>
            <a:gdLst>
              <a:gd name="connsiteX0" fmla="*/ 0 w 7726758"/>
              <a:gd name="connsiteY0" fmla="*/ 98402 h 590400"/>
              <a:gd name="connsiteX1" fmla="*/ 98402 w 7726758"/>
              <a:gd name="connsiteY1" fmla="*/ 0 h 590400"/>
              <a:gd name="connsiteX2" fmla="*/ 7628356 w 7726758"/>
              <a:gd name="connsiteY2" fmla="*/ 0 h 590400"/>
              <a:gd name="connsiteX3" fmla="*/ 7726758 w 7726758"/>
              <a:gd name="connsiteY3" fmla="*/ 98402 h 590400"/>
              <a:gd name="connsiteX4" fmla="*/ 7726758 w 7726758"/>
              <a:gd name="connsiteY4" fmla="*/ 491998 h 590400"/>
              <a:gd name="connsiteX5" fmla="*/ 7628356 w 7726758"/>
              <a:gd name="connsiteY5" fmla="*/ 590400 h 590400"/>
              <a:gd name="connsiteX6" fmla="*/ 98402 w 7726758"/>
              <a:gd name="connsiteY6" fmla="*/ 590400 h 590400"/>
              <a:gd name="connsiteX7" fmla="*/ 0 w 7726758"/>
              <a:gd name="connsiteY7" fmla="*/ 491998 h 590400"/>
              <a:gd name="connsiteX8" fmla="*/ 0 w 7726758"/>
              <a:gd name="connsiteY8" fmla="*/ 98402 h 59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26758" h="590400">
                <a:moveTo>
                  <a:pt x="0" y="98402"/>
                </a:moveTo>
                <a:cubicBezTo>
                  <a:pt x="0" y="44056"/>
                  <a:pt x="44056" y="0"/>
                  <a:pt x="98402" y="0"/>
                </a:cubicBezTo>
                <a:lnTo>
                  <a:pt x="7628356" y="0"/>
                </a:lnTo>
                <a:cubicBezTo>
                  <a:pt x="7682702" y="0"/>
                  <a:pt x="7726758" y="44056"/>
                  <a:pt x="7726758" y="98402"/>
                </a:cubicBezTo>
                <a:lnTo>
                  <a:pt x="7726758" y="491998"/>
                </a:lnTo>
                <a:cubicBezTo>
                  <a:pt x="7726758" y="546344"/>
                  <a:pt x="7682702" y="590400"/>
                  <a:pt x="7628356" y="590400"/>
                </a:cubicBezTo>
                <a:lnTo>
                  <a:pt x="98402" y="590400"/>
                </a:lnTo>
                <a:cubicBezTo>
                  <a:pt x="44056" y="590400"/>
                  <a:pt x="0" y="546344"/>
                  <a:pt x="0" y="491998"/>
                </a:cubicBezTo>
                <a:lnTo>
                  <a:pt x="0" y="9840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4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1029" tIns="28821" rIns="251029" bIns="28821" numCol="1" spcCol="1270" anchor="ctr" anchorCtr="0">
            <a:noAutofit/>
          </a:bodyPr>
          <a:lstStyle/>
          <a:p>
            <a:pPr lvl="0" algn="just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800" kern="1200" dirty="0" smtClean="0"/>
              <a:t>1.    4 COORDENAÇÕES – OBRAS PÚBLICAS; CONTRATOS E CONVÊNIOS; AUDITORIA  E CONTAS DE GOVERNO </a:t>
            </a:r>
            <a:endParaRPr lang="pt-BR" sz="1800" kern="1200" dirty="0"/>
          </a:p>
        </p:txBody>
      </p:sp>
      <p:sp>
        <p:nvSpPr>
          <p:cNvPr id="13" name="Forma livre 12"/>
          <p:cNvSpPr/>
          <p:nvPr/>
        </p:nvSpPr>
        <p:spPr>
          <a:xfrm>
            <a:off x="697946" y="4075497"/>
            <a:ext cx="7726758" cy="637992"/>
          </a:xfrm>
          <a:custGeom>
            <a:avLst/>
            <a:gdLst>
              <a:gd name="connsiteX0" fmla="*/ 0 w 7726758"/>
              <a:gd name="connsiteY0" fmla="*/ 98402 h 590400"/>
              <a:gd name="connsiteX1" fmla="*/ 98402 w 7726758"/>
              <a:gd name="connsiteY1" fmla="*/ 0 h 590400"/>
              <a:gd name="connsiteX2" fmla="*/ 7628356 w 7726758"/>
              <a:gd name="connsiteY2" fmla="*/ 0 h 590400"/>
              <a:gd name="connsiteX3" fmla="*/ 7726758 w 7726758"/>
              <a:gd name="connsiteY3" fmla="*/ 98402 h 590400"/>
              <a:gd name="connsiteX4" fmla="*/ 7726758 w 7726758"/>
              <a:gd name="connsiteY4" fmla="*/ 491998 h 590400"/>
              <a:gd name="connsiteX5" fmla="*/ 7628356 w 7726758"/>
              <a:gd name="connsiteY5" fmla="*/ 590400 h 590400"/>
              <a:gd name="connsiteX6" fmla="*/ 98402 w 7726758"/>
              <a:gd name="connsiteY6" fmla="*/ 590400 h 590400"/>
              <a:gd name="connsiteX7" fmla="*/ 0 w 7726758"/>
              <a:gd name="connsiteY7" fmla="*/ 491998 h 590400"/>
              <a:gd name="connsiteX8" fmla="*/ 0 w 7726758"/>
              <a:gd name="connsiteY8" fmla="*/ 98402 h 59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26758" h="590400">
                <a:moveTo>
                  <a:pt x="0" y="98402"/>
                </a:moveTo>
                <a:cubicBezTo>
                  <a:pt x="0" y="44056"/>
                  <a:pt x="44056" y="0"/>
                  <a:pt x="98402" y="0"/>
                </a:cubicBezTo>
                <a:lnTo>
                  <a:pt x="7628356" y="0"/>
                </a:lnTo>
                <a:cubicBezTo>
                  <a:pt x="7682702" y="0"/>
                  <a:pt x="7726758" y="44056"/>
                  <a:pt x="7726758" y="98402"/>
                </a:cubicBezTo>
                <a:lnTo>
                  <a:pt x="7726758" y="491998"/>
                </a:lnTo>
                <a:cubicBezTo>
                  <a:pt x="7726758" y="546344"/>
                  <a:pt x="7682702" y="590400"/>
                  <a:pt x="7628356" y="590400"/>
                </a:cubicBezTo>
                <a:lnTo>
                  <a:pt x="98402" y="590400"/>
                </a:lnTo>
                <a:cubicBezTo>
                  <a:pt x="44056" y="590400"/>
                  <a:pt x="0" y="546344"/>
                  <a:pt x="0" y="491998"/>
                </a:cubicBezTo>
                <a:lnTo>
                  <a:pt x="0" y="9840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4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1029" tIns="28821" rIns="251029" bIns="28821" numCol="1" spcCol="1270" anchor="ctr" anchorCtr="0">
            <a:noAutofit/>
          </a:bodyPr>
          <a:lstStyle/>
          <a:p>
            <a:pPr lvl="0" algn="just" defTabSz="800100">
              <a:lnSpc>
                <a:spcPct val="90000"/>
              </a:lnSpc>
              <a:spcBef>
                <a:spcPct val="0"/>
              </a:spcBef>
            </a:pPr>
            <a:r>
              <a:rPr lang="pt-BR" sz="1800" kern="1200" dirty="0" smtClean="0"/>
              <a:t>2.    5 UNIDADES SETORIAS DE CONTROLE INTERNO – SEDU; SESA; SEJUS; IOPES; DER</a:t>
            </a:r>
            <a:endParaRPr lang="pt-BR" sz="1800" kern="12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805769" y="1887215"/>
            <a:ext cx="5532462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ESTRUTUTA DA SUBCONT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72271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71339"/>
            <a:ext cx="1224136" cy="845418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000" y="116632"/>
            <a:ext cx="1480514" cy="102248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6512" y="6093296"/>
            <a:ext cx="90710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i="1" dirty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805769" y="1327601"/>
            <a:ext cx="5532462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PRINCIPAIS ATRIBUIÇÕES DA SUBCONT</a:t>
            </a:r>
            <a:endParaRPr lang="pt-BR" sz="2400" b="1" dirty="0"/>
          </a:p>
        </p:txBody>
      </p:sp>
      <p:sp>
        <p:nvSpPr>
          <p:cNvPr id="16" name="Elipse 15"/>
          <p:cNvSpPr/>
          <p:nvPr/>
        </p:nvSpPr>
        <p:spPr>
          <a:xfrm>
            <a:off x="827584" y="1909982"/>
            <a:ext cx="669171" cy="669171"/>
          </a:xfrm>
          <a:prstGeom prst="ellipse">
            <a:avLst/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Elipse 16"/>
          <p:cNvSpPr/>
          <p:nvPr/>
        </p:nvSpPr>
        <p:spPr>
          <a:xfrm>
            <a:off x="827584" y="2492896"/>
            <a:ext cx="669171" cy="669171"/>
          </a:xfrm>
          <a:prstGeom prst="ellipse">
            <a:avLst/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Elipse 17"/>
          <p:cNvSpPr/>
          <p:nvPr/>
        </p:nvSpPr>
        <p:spPr>
          <a:xfrm>
            <a:off x="806485" y="3140968"/>
            <a:ext cx="669171" cy="669171"/>
          </a:xfrm>
          <a:prstGeom prst="ellipse">
            <a:avLst/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Elipse 18"/>
          <p:cNvSpPr/>
          <p:nvPr/>
        </p:nvSpPr>
        <p:spPr>
          <a:xfrm>
            <a:off x="827584" y="3789040"/>
            <a:ext cx="669171" cy="669171"/>
          </a:xfrm>
          <a:prstGeom prst="ellipse">
            <a:avLst/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Elipse 19"/>
          <p:cNvSpPr/>
          <p:nvPr/>
        </p:nvSpPr>
        <p:spPr>
          <a:xfrm>
            <a:off x="827584" y="4437112"/>
            <a:ext cx="669171" cy="669171"/>
          </a:xfrm>
          <a:prstGeom prst="ellipse">
            <a:avLst/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Elipse 20"/>
          <p:cNvSpPr/>
          <p:nvPr/>
        </p:nvSpPr>
        <p:spPr>
          <a:xfrm>
            <a:off x="878493" y="5092322"/>
            <a:ext cx="669171" cy="669171"/>
          </a:xfrm>
          <a:prstGeom prst="ellipse">
            <a:avLst/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5" name="Retângulo 34"/>
          <p:cNvSpPr/>
          <p:nvPr/>
        </p:nvSpPr>
        <p:spPr>
          <a:xfrm>
            <a:off x="1655676" y="3980444"/>
            <a:ext cx="6567093" cy="25030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20" tIns="16510" rIns="33020" bIns="16510" numCol="1" spcCol="1270" anchor="ctr" anchorCtr="0">
            <a:noAutofit/>
          </a:bodyPr>
          <a:lstStyle/>
          <a:p>
            <a:pPr lvl="0" algn="l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600" kern="1200" dirty="0" smtClean="0"/>
              <a:t>Realizar auditorias operacionais e de gestão</a:t>
            </a:r>
            <a:endParaRPr lang="pt-BR" sz="1600" kern="1200" dirty="0"/>
          </a:p>
        </p:txBody>
      </p:sp>
      <p:sp>
        <p:nvSpPr>
          <p:cNvPr id="40" name="Retângulo 39"/>
          <p:cNvSpPr/>
          <p:nvPr/>
        </p:nvSpPr>
        <p:spPr>
          <a:xfrm>
            <a:off x="1677315" y="3350399"/>
            <a:ext cx="6567093" cy="25030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20" tIns="16510" rIns="3302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600" dirty="0"/>
              <a:t>Análise prévia de processos de aquisição de bens, serviços e obras de engenharia. </a:t>
            </a:r>
            <a:endParaRPr lang="pt-BR" sz="1600" dirty="0"/>
          </a:p>
        </p:txBody>
      </p:sp>
      <p:sp>
        <p:nvSpPr>
          <p:cNvPr id="41" name="Retângulo 40"/>
          <p:cNvSpPr/>
          <p:nvPr/>
        </p:nvSpPr>
        <p:spPr>
          <a:xfrm>
            <a:off x="1677315" y="2674636"/>
            <a:ext cx="6567093" cy="25030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20" tIns="16510" rIns="3302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600" dirty="0"/>
              <a:t>Realizar auditoria nos sistemas de gestão de obras públicas estaduais</a:t>
            </a:r>
            <a:endParaRPr lang="pt-BR" sz="1600" dirty="0"/>
          </a:p>
        </p:txBody>
      </p:sp>
      <p:sp>
        <p:nvSpPr>
          <p:cNvPr id="42" name="Retângulo 41"/>
          <p:cNvSpPr/>
          <p:nvPr/>
        </p:nvSpPr>
        <p:spPr>
          <a:xfrm>
            <a:off x="1677315" y="4581128"/>
            <a:ext cx="6567093" cy="43204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20" tIns="16510" rIns="33020" bIns="16510" numCol="1" spcCol="1270" anchor="ctr" anchorCtr="0">
            <a:noAutofit/>
          </a:bodyPr>
          <a:lstStyle/>
          <a:p>
            <a:pPr lvl="0" algn="just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600" dirty="0"/>
              <a:t>Verificar a consistência das informações provenientes da Secretaria de Estado da Fazenda - SEFAZ, com vistas a ratificar os dados que compõem o Relatório de Gestão Fiscal</a:t>
            </a:r>
            <a:endParaRPr lang="pt-BR" sz="1600" dirty="0"/>
          </a:p>
        </p:txBody>
      </p:sp>
      <p:sp>
        <p:nvSpPr>
          <p:cNvPr id="43" name="Retângulo 42"/>
          <p:cNvSpPr/>
          <p:nvPr/>
        </p:nvSpPr>
        <p:spPr>
          <a:xfrm>
            <a:off x="1677315" y="5229200"/>
            <a:ext cx="6567093" cy="43204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20" tIns="16510" rIns="33020" bIns="16510" numCol="1" spcCol="1270" anchor="ctr" anchorCtr="0">
            <a:noAutofit/>
          </a:bodyPr>
          <a:lstStyle/>
          <a:p>
            <a:pPr lvl="0" algn="just"/>
            <a:r>
              <a:rPr lang="pt-BR" sz="1600" dirty="0"/>
              <a:t>Elaborar o relatório do controle interno nas contas do Governador do Estado e dos Ordenadores de Despesa</a:t>
            </a:r>
            <a:endParaRPr lang="pt-BR" sz="1600" dirty="0"/>
          </a:p>
        </p:txBody>
      </p:sp>
      <p:sp>
        <p:nvSpPr>
          <p:cNvPr id="44" name="Retângulo 43"/>
          <p:cNvSpPr/>
          <p:nvPr/>
        </p:nvSpPr>
        <p:spPr>
          <a:xfrm>
            <a:off x="1691680" y="1916832"/>
            <a:ext cx="6567093" cy="51830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20" tIns="16510" rIns="33020" bIns="16510" numCol="1" spcCol="1270" anchor="ctr" anchorCtr="0">
            <a:noAutofit/>
          </a:bodyPr>
          <a:lstStyle/>
          <a:p>
            <a:pPr lvl="0" algn="just"/>
            <a:r>
              <a:rPr lang="pt-BR" sz="1600" dirty="0"/>
              <a:t>Realização de Auditorias nos sistemas contábil, financeiro, orçamentário, patrimonial, de pessoal, de informação e demais sistemas administrativos. 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28814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  <p:bldP spid="41" grpId="0"/>
      <p:bldP spid="42" grpId="0"/>
      <p:bldP spid="43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71339"/>
            <a:ext cx="1224136" cy="84541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000" y="116632"/>
            <a:ext cx="1480514" cy="102248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6512" y="6093296"/>
            <a:ext cx="90710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i="1" dirty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</a:p>
        </p:txBody>
      </p:sp>
      <p:pic>
        <p:nvPicPr>
          <p:cNvPr id="9" name="Picture 2" descr="http://www.achatalentos.com.br/wp-content/uploads/2012/10/gestaodepessoa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97" y="2564904"/>
            <a:ext cx="3531824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10" name="CaixaDeTexto 9"/>
          <p:cNvSpPr txBox="1"/>
          <p:nvPr/>
        </p:nvSpPr>
        <p:spPr>
          <a:xfrm>
            <a:off x="1805769" y="1327601"/>
            <a:ext cx="5532462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OFICINAS (PERÍODO DA TARDE)</a:t>
            </a:r>
            <a:endParaRPr lang="pt-BR" sz="2400" b="1" dirty="0"/>
          </a:p>
        </p:txBody>
      </p:sp>
      <p:sp>
        <p:nvSpPr>
          <p:cNvPr id="13" name="Forma livre 12"/>
          <p:cNvSpPr/>
          <p:nvPr/>
        </p:nvSpPr>
        <p:spPr>
          <a:xfrm>
            <a:off x="4139953" y="2420888"/>
            <a:ext cx="4608524" cy="2952328"/>
          </a:xfrm>
          <a:custGeom>
            <a:avLst/>
            <a:gdLst>
              <a:gd name="connsiteX0" fmla="*/ 0 w 5596461"/>
              <a:gd name="connsiteY0" fmla="*/ 0 h 2531190"/>
              <a:gd name="connsiteX1" fmla="*/ 5596461 w 5596461"/>
              <a:gd name="connsiteY1" fmla="*/ 0 h 2531190"/>
              <a:gd name="connsiteX2" fmla="*/ 5596461 w 5596461"/>
              <a:gd name="connsiteY2" fmla="*/ 2531190 h 2531190"/>
              <a:gd name="connsiteX3" fmla="*/ 0 w 5596461"/>
              <a:gd name="connsiteY3" fmla="*/ 2531190 h 2531190"/>
              <a:gd name="connsiteX4" fmla="*/ 0 w 5596461"/>
              <a:gd name="connsiteY4" fmla="*/ 0 h 2531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96461" h="2531190">
                <a:moveTo>
                  <a:pt x="0" y="0"/>
                </a:moveTo>
                <a:lnTo>
                  <a:pt x="5596461" y="0"/>
                </a:lnTo>
                <a:lnTo>
                  <a:pt x="5596461" y="2531190"/>
                </a:lnTo>
                <a:lnTo>
                  <a:pt x="0" y="2531190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accent4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7630" tIns="87630" rIns="87630" bIns="87630" numCol="1" spcCol="1270" anchor="ctr" anchorCtr="0">
            <a:noAutofit/>
          </a:bodyPr>
          <a:lstStyle/>
          <a:p>
            <a:pPr lvl="0" algn="l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300" b="1" kern="1200" dirty="0" smtClean="0"/>
              <a:t>1º Momento: </a:t>
            </a:r>
            <a:r>
              <a:rPr lang="pt-BR" sz="2300" kern="1200" dirty="0" smtClean="0"/>
              <a:t>Elaboração do Plano Anual de Auditoria – Suzzane  </a:t>
            </a:r>
          </a:p>
          <a:p>
            <a:pPr lvl="0" algn="l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2300" dirty="0"/>
          </a:p>
          <a:p>
            <a:pPr lvl="0" algn="l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300" b="1" kern="1200" dirty="0" smtClean="0"/>
              <a:t>2º Momento: </a:t>
            </a:r>
            <a:r>
              <a:rPr lang="pt-BR" sz="2300" dirty="0" smtClean="0"/>
              <a:t>Análises necessárias para emissão do Relatório do Controle Interno – Giovani </a:t>
            </a:r>
            <a:endParaRPr lang="pt-BR" sz="2300" b="1" kern="1200" dirty="0" smtClean="0"/>
          </a:p>
        </p:txBody>
      </p:sp>
    </p:spTree>
    <p:extLst>
      <p:ext uri="{BB962C8B-B14F-4D97-AF65-F5344CB8AC3E}">
        <p14:creationId xmlns:p14="http://schemas.microsoft.com/office/powerpoint/2010/main" val="83362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71339"/>
            <a:ext cx="1224136" cy="84541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000" y="116632"/>
            <a:ext cx="1480514" cy="102248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6512" y="6093296"/>
            <a:ext cx="90710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i="1" dirty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683445" y="2492895"/>
            <a:ext cx="6024341" cy="286232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Obrigada!</a:t>
            </a:r>
          </a:p>
          <a:p>
            <a:pPr algn="ctr"/>
            <a:endParaRPr lang="pt-B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pt-BR" sz="3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Simony Pedrini Nunes Ratis </a:t>
            </a:r>
            <a:endParaRPr lang="pt-BR" sz="3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pt-B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Subsecretária de Estado de Controle </a:t>
            </a:r>
          </a:p>
          <a:p>
            <a:pPr algn="ctr"/>
            <a:endParaRPr lang="pt-B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pt-B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subcont@secont.es.gov.br</a:t>
            </a:r>
            <a:endParaRPr lang="pt-B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819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309</Words>
  <Application>Microsoft Office PowerPoint</Application>
  <PresentationFormat>Apresentação na tela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Suellen Barone</dc:creator>
  <cp:lastModifiedBy>Rodolfo Netto</cp:lastModifiedBy>
  <cp:revision>19</cp:revision>
  <dcterms:created xsi:type="dcterms:W3CDTF">2016-02-11T17:56:38Z</dcterms:created>
  <dcterms:modified xsi:type="dcterms:W3CDTF">2016-02-17T15:27:31Z</dcterms:modified>
</cp:coreProperties>
</file>